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481" r:id="rId2"/>
    <p:sldId id="482" r:id="rId3"/>
    <p:sldId id="483" r:id="rId4"/>
    <p:sldId id="484" r:id="rId5"/>
    <p:sldId id="369" r:id="rId6"/>
    <p:sldId id="485" r:id="rId7"/>
    <p:sldId id="486" r:id="rId8"/>
    <p:sldId id="411" r:id="rId9"/>
    <p:sldId id="412" r:id="rId10"/>
    <p:sldId id="413" r:id="rId11"/>
    <p:sldId id="414" r:id="rId12"/>
    <p:sldId id="415" r:id="rId13"/>
    <p:sldId id="488" r:id="rId14"/>
    <p:sldId id="416" r:id="rId15"/>
    <p:sldId id="417" r:id="rId16"/>
    <p:sldId id="418" r:id="rId17"/>
    <p:sldId id="419" r:id="rId18"/>
    <p:sldId id="420" r:id="rId19"/>
    <p:sldId id="421" r:id="rId20"/>
    <p:sldId id="489" r:id="rId21"/>
    <p:sldId id="422" r:id="rId22"/>
    <p:sldId id="423" r:id="rId23"/>
    <p:sldId id="490" r:id="rId24"/>
    <p:sldId id="424" r:id="rId25"/>
    <p:sldId id="425" r:id="rId26"/>
    <p:sldId id="426" r:id="rId27"/>
    <p:sldId id="491" r:id="rId28"/>
    <p:sldId id="427" r:id="rId29"/>
    <p:sldId id="492" r:id="rId30"/>
    <p:sldId id="428" r:id="rId31"/>
    <p:sldId id="430" r:id="rId32"/>
    <p:sldId id="431" r:id="rId33"/>
    <p:sldId id="432" r:id="rId34"/>
    <p:sldId id="433" r:id="rId35"/>
    <p:sldId id="493" r:id="rId36"/>
    <p:sldId id="434" r:id="rId37"/>
    <p:sldId id="494" r:id="rId38"/>
    <p:sldId id="435" r:id="rId39"/>
    <p:sldId id="495" r:id="rId40"/>
    <p:sldId id="504" r:id="rId41"/>
    <p:sldId id="505" r:id="rId42"/>
    <p:sldId id="503" r:id="rId43"/>
    <p:sldId id="436" r:id="rId44"/>
    <p:sldId id="437" r:id="rId45"/>
    <p:sldId id="438" r:id="rId46"/>
    <p:sldId id="439" r:id="rId47"/>
    <p:sldId id="496" r:id="rId48"/>
    <p:sldId id="440" r:id="rId49"/>
    <p:sldId id="441" r:id="rId50"/>
    <p:sldId id="442" r:id="rId51"/>
    <p:sldId id="460" r:id="rId52"/>
    <p:sldId id="461" r:id="rId53"/>
    <p:sldId id="497" r:id="rId54"/>
    <p:sldId id="443" r:id="rId55"/>
    <p:sldId id="444" r:id="rId56"/>
    <p:sldId id="445" r:id="rId57"/>
    <p:sldId id="498" r:id="rId58"/>
    <p:sldId id="446" r:id="rId59"/>
    <p:sldId id="448" r:id="rId60"/>
    <p:sldId id="462" r:id="rId61"/>
    <p:sldId id="463" r:id="rId62"/>
    <p:sldId id="499" r:id="rId63"/>
    <p:sldId id="449" r:id="rId64"/>
    <p:sldId id="450" r:id="rId65"/>
    <p:sldId id="506" r:id="rId66"/>
    <p:sldId id="500" r:id="rId67"/>
    <p:sldId id="478" r:id="rId68"/>
    <p:sldId id="479" r:id="rId69"/>
    <p:sldId id="480" r:id="rId70"/>
    <p:sldId id="475" r:id="rId71"/>
    <p:sldId id="476" r:id="rId72"/>
    <p:sldId id="477" r:id="rId73"/>
    <p:sldId id="451" r:id="rId74"/>
    <p:sldId id="454" r:id="rId75"/>
    <p:sldId id="455" r:id="rId76"/>
    <p:sldId id="452" r:id="rId77"/>
    <p:sldId id="474" r:id="rId78"/>
    <p:sldId id="469" r:id="rId79"/>
    <p:sldId id="468" r:id="rId80"/>
    <p:sldId id="470" r:id="rId81"/>
    <p:sldId id="471" r:id="rId82"/>
    <p:sldId id="472" r:id="rId83"/>
    <p:sldId id="473" r:id="rId84"/>
    <p:sldId id="511" r:id="rId85"/>
    <p:sldId id="512" r:id="rId86"/>
    <p:sldId id="513" r:id="rId87"/>
    <p:sldId id="501" r:id="rId88"/>
    <p:sldId id="515" r:id="rId89"/>
    <p:sldId id="516" r:id="rId90"/>
    <p:sldId id="517" r:id="rId91"/>
    <p:sldId id="518" r:id="rId92"/>
    <p:sldId id="519" r:id="rId93"/>
    <p:sldId id="514" r:id="rId94"/>
    <p:sldId id="458" r:id="rId95"/>
    <p:sldId id="459" r:id="rId96"/>
    <p:sldId id="507" r:id="rId97"/>
    <p:sldId id="508" r:id="rId98"/>
    <p:sldId id="509" r:id="rId99"/>
    <p:sldId id="510" r:id="rId100"/>
    <p:sldId id="502" r:id="rId101"/>
  </p:sldIdLst>
  <p:sldSz cx="17354550" cy="9756775"/>
  <p:notesSz cx="6858000" cy="9144000"/>
  <p:defaultTextStyle>
    <a:defPPr>
      <a:defRPr lang="en-US"/>
    </a:defPPr>
    <a:lvl1pPr marL="0" algn="l" defTabSz="1549176" rtl="0" eaLnBrk="1" latinLnBrk="0" hangingPunct="1">
      <a:defRPr sz="3000" kern="1200">
        <a:solidFill>
          <a:schemeClr val="tx1"/>
        </a:solidFill>
        <a:latin typeface="+mn-lt"/>
        <a:ea typeface="+mn-ea"/>
        <a:cs typeface="+mn-cs"/>
      </a:defRPr>
    </a:lvl1pPr>
    <a:lvl2pPr marL="774588" algn="l" defTabSz="1549176" rtl="0" eaLnBrk="1" latinLnBrk="0" hangingPunct="1">
      <a:defRPr sz="3000" kern="1200">
        <a:solidFill>
          <a:schemeClr val="tx1"/>
        </a:solidFill>
        <a:latin typeface="+mn-lt"/>
        <a:ea typeface="+mn-ea"/>
        <a:cs typeface="+mn-cs"/>
      </a:defRPr>
    </a:lvl2pPr>
    <a:lvl3pPr marL="1549176" algn="l" defTabSz="1549176" rtl="0" eaLnBrk="1" latinLnBrk="0" hangingPunct="1">
      <a:defRPr sz="3000" kern="1200">
        <a:solidFill>
          <a:schemeClr val="tx1"/>
        </a:solidFill>
        <a:latin typeface="+mn-lt"/>
        <a:ea typeface="+mn-ea"/>
        <a:cs typeface="+mn-cs"/>
      </a:defRPr>
    </a:lvl3pPr>
    <a:lvl4pPr marL="2323765" algn="l" defTabSz="1549176" rtl="0" eaLnBrk="1" latinLnBrk="0" hangingPunct="1">
      <a:defRPr sz="3000" kern="1200">
        <a:solidFill>
          <a:schemeClr val="tx1"/>
        </a:solidFill>
        <a:latin typeface="+mn-lt"/>
        <a:ea typeface="+mn-ea"/>
        <a:cs typeface="+mn-cs"/>
      </a:defRPr>
    </a:lvl4pPr>
    <a:lvl5pPr marL="3098353" algn="l" defTabSz="1549176" rtl="0" eaLnBrk="1" latinLnBrk="0" hangingPunct="1">
      <a:defRPr sz="3000" kern="1200">
        <a:solidFill>
          <a:schemeClr val="tx1"/>
        </a:solidFill>
        <a:latin typeface="+mn-lt"/>
        <a:ea typeface="+mn-ea"/>
        <a:cs typeface="+mn-cs"/>
      </a:defRPr>
    </a:lvl5pPr>
    <a:lvl6pPr marL="3872941" algn="l" defTabSz="1549176" rtl="0" eaLnBrk="1" latinLnBrk="0" hangingPunct="1">
      <a:defRPr sz="3000" kern="1200">
        <a:solidFill>
          <a:schemeClr val="tx1"/>
        </a:solidFill>
        <a:latin typeface="+mn-lt"/>
        <a:ea typeface="+mn-ea"/>
        <a:cs typeface="+mn-cs"/>
      </a:defRPr>
    </a:lvl6pPr>
    <a:lvl7pPr marL="4647529" algn="l" defTabSz="1549176" rtl="0" eaLnBrk="1" latinLnBrk="0" hangingPunct="1">
      <a:defRPr sz="3000" kern="1200">
        <a:solidFill>
          <a:schemeClr val="tx1"/>
        </a:solidFill>
        <a:latin typeface="+mn-lt"/>
        <a:ea typeface="+mn-ea"/>
        <a:cs typeface="+mn-cs"/>
      </a:defRPr>
    </a:lvl7pPr>
    <a:lvl8pPr marL="5422118" algn="l" defTabSz="1549176" rtl="0" eaLnBrk="1" latinLnBrk="0" hangingPunct="1">
      <a:defRPr sz="3000" kern="1200">
        <a:solidFill>
          <a:schemeClr val="tx1"/>
        </a:solidFill>
        <a:latin typeface="+mn-lt"/>
        <a:ea typeface="+mn-ea"/>
        <a:cs typeface="+mn-cs"/>
      </a:defRPr>
    </a:lvl8pPr>
    <a:lvl9pPr marL="6196706" algn="l" defTabSz="1549176" rtl="0" eaLnBrk="1" latinLnBrk="0" hangingPunct="1">
      <a:defRPr sz="30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025" userDrawn="1">
          <p15:clr>
            <a:srgbClr val="A4A3A4"/>
          </p15:clr>
        </p15:guide>
        <p15:guide id="2" pos="8922" userDrawn="1">
          <p15:clr>
            <a:srgbClr val="A4A3A4"/>
          </p15:clr>
        </p15:guide>
        <p15:guide id="4" pos="18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737"/>
    <a:srgbClr val="F0F0F0"/>
    <a:srgbClr val="737373"/>
    <a:srgbClr val="2786E6"/>
    <a:srgbClr val="FFF664"/>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2" autoAdjust="0"/>
    <p:restoredTop sz="93073" autoAdjust="0"/>
  </p:normalViewPr>
  <p:slideViewPr>
    <p:cSldViewPr>
      <p:cViewPr>
        <p:scale>
          <a:sx n="66" d="100"/>
          <a:sy n="66" d="100"/>
        </p:scale>
        <p:origin x="-78" y="618"/>
      </p:cViewPr>
      <p:guideLst>
        <p:guide orient="horz" pos="3025"/>
        <p:guide pos="8922"/>
        <p:guide pos="18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5A78D1-A2B9-4EF6-B90B-276A925BA472}" type="datetimeFigureOut">
              <a:rPr lang="en-US" smtClean="0"/>
              <a:t>8/17/2015</a:t>
            </a:fld>
            <a:endParaRPr lang="en-US"/>
          </a:p>
        </p:txBody>
      </p:sp>
      <p:sp>
        <p:nvSpPr>
          <p:cNvPr id="4" name="Slide Image Placeholder 3"/>
          <p:cNvSpPr>
            <a:spLocks noGrp="1" noRot="1" noChangeAspect="1"/>
          </p:cNvSpPr>
          <p:nvPr>
            <p:ph type="sldImg" idx="2"/>
          </p:nvPr>
        </p:nvSpPr>
        <p:spPr>
          <a:xfrm>
            <a:off x="379413" y="685800"/>
            <a:ext cx="60991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B0407-2EA7-40A0-800D-716225568DA3}" type="slidenum">
              <a:rPr lang="en-US" smtClean="0"/>
              <a:t>‹#›</a:t>
            </a:fld>
            <a:endParaRPr lang="en-US"/>
          </a:p>
        </p:txBody>
      </p:sp>
    </p:spTree>
    <p:extLst>
      <p:ext uri="{BB962C8B-B14F-4D97-AF65-F5344CB8AC3E}">
        <p14:creationId xmlns:p14="http://schemas.microsoft.com/office/powerpoint/2010/main" val="1480928599"/>
      </p:ext>
    </p:extLst>
  </p:cSld>
  <p:clrMap bg1="lt1" tx1="dk1" bg2="lt2" tx2="dk2" accent1="accent1" accent2="accent2" accent3="accent3" accent4="accent4" accent5="accent5" accent6="accent6" hlink="hlink" folHlink="folHlink"/>
  <p:notesStyle>
    <a:lvl1pPr marL="0" algn="l" defTabSz="1549176" rtl="0" eaLnBrk="1" latinLnBrk="0" hangingPunct="1">
      <a:defRPr sz="2000" kern="1200">
        <a:solidFill>
          <a:schemeClr val="tx1"/>
        </a:solidFill>
        <a:latin typeface="+mn-lt"/>
        <a:ea typeface="+mn-ea"/>
        <a:cs typeface="+mn-cs"/>
      </a:defRPr>
    </a:lvl1pPr>
    <a:lvl2pPr marL="774588" algn="l" defTabSz="1549176" rtl="0" eaLnBrk="1" latinLnBrk="0" hangingPunct="1">
      <a:defRPr sz="2000" kern="1200">
        <a:solidFill>
          <a:schemeClr val="tx1"/>
        </a:solidFill>
        <a:latin typeface="+mn-lt"/>
        <a:ea typeface="+mn-ea"/>
        <a:cs typeface="+mn-cs"/>
      </a:defRPr>
    </a:lvl2pPr>
    <a:lvl3pPr marL="1549176" algn="l" defTabSz="1549176" rtl="0" eaLnBrk="1" latinLnBrk="0" hangingPunct="1">
      <a:defRPr sz="2000" kern="1200">
        <a:solidFill>
          <a:schemeClr val="tx1"/>
        </a:solidFill>
        <a:latin typeface="+mn-lt"/>
        <a:ea typeface="+mn-ea"/>
        <a:cs typeface="+mn-cs"/>
      </a:defRPr>
    </a:lvl3pPr>
    <a:lvl4pPr marL="2323765" algn="l" defTabSz="1549176" rtl="0" eaLnBrk="1" latinLnBrk="0" hangingPunct="1">
      <a:defRPr sz="2000" kern="1200">
        <a:solidFill>
          <a:schemeClr val="tx1"/>
        </a:solidFill>
        <a:latin typeface="+mn-lt"/>
        <a:ea typeface="+mn-ea"/>
        <a:cs typeface="+mn-cs"/>
      </a:defRPr>
    </a:lvl4pPr>
    <a:lvl5pPr marL="3098353" algn="l" defTabSz="1549176" rtl="0" eaLnBrk="1" latinLnBrk="0" hangingPunct="1">
      <a:defRPr sz="2000" kern="1200">
        <a:solidFill>
          <a:schemeClr val="tx1"/>
        </a:solidFill>
        <a:latin typeface="+mn-lt"/>
        <a:ea typeface="+mn-ea"/>
        <a:cs typeface="+mn-cs"/>
      </a:defRPr>
    </a:lvl5pPr>
    <a:lvl6pPr marL="3872941" algn="l" defTabSz="1549176" rtl="0" eaLnBrk="1" latinLnBrk="0" hangingPunct="1">
      <a:defRPr sz="2000" kern="1200">
        <a:solidFill>
          <a:schemeClr val="tx1"/>
        </a:solidFill>
        <a:latin typeface="+mn-lt"/>
        <a:ea typeface="+mn-ea"/>
        <a:cs typeface="+mn-cs"/>
      </a:defRPr>
    </a:lvl6pPr>
    <a:lvl7pPr marL="4647529" algn="l" defTabSz="1549176" rtl="0" eaLnBrk="1" latinLnBrk="0" hangingPunct="1">
      <a:defRPr sz="2000" kern="1200">
        <a:solidFill>
          <a:schemeClr val="tx1"/>
        </a:solidFill>
        <a:latin typeface="+mn-lt"/>
        <a:ea typeface="+mn-ea"/>
        <a:cs typeface="+mn-cs"/>
      </a:defRPr>
    </a:lvl7pPr>
    <a:lvl8pPr marL="5422118" algn="l" defTabSz="1549176" rtl="0" eaLnBrk="1" latinLnBrk="0" hangingPunct="1">
      <a:defRPr sz="2000" kern="1200">
        <a:solidFill>
          <a:schemeClr val="tx1"/>
        </a:solidFill>
        <a:latin typeface="+mn-lt"/>
        <a:ea typeface="+mn-ea"/>
        <a:cs typeface="+mn-cs"/>
      </a:defRPr>
    </a:lvl8pPr>
    <a:lvl9pPr marL="6196706" algn="l" defTabSz="1549176" rtl="0" eaLnBrk="1" latinLnBrk="0" hangingPunct="1">
      <a:defRPr sz="20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9525" y="1"/>
            <a:ext cx="17354550" cy="577552"/>
          </a:xfrm>
          <a:prstGeom prst="rect">
            <a:avLst/>
          </a:pr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8" descr="http://networks.nokia.com/sites/default/files/about-us/cisco_logo_rgb_screen_black.png"/>
          <p:cNvPicPr>
            <a:picLocks noChangeAspect="1" noChangeArrowheads="1"/>
          </p:cNvPicPr>
          <p:nvPr userDrawn="1"/>
        </p:nvPicPr>
        <p:blipFill>
          <a:blip r:embed="rId2" cstate="print">
            <a:lum bright="70000" contrast="-70000"/>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242886" y="132033"/>
            <a:ext cx="593726" cy="31348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userDrawn="1"/>
        </p:nvCxnSpPr>
        <p:spPr>
          <a:xfrm>
            <a:off x="1057277" y="132033"/>
            <a:ext cx="0" cy="3134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7"/>
          <p:cNvSpPr>
            <a:spLocks noGrp="1"/>
          </p:cNvSpPr>
          <p:nvPr>
            <p:ph type="sldNum" sz="quarter" idx="4"/>
          </p:nvPr>
        </p:nvSpPr>
        <p:spPr>
          <a:xfrm>
            <a:off x="1057275" y="150875"/>
            <a:ext cx="4049395" cy="519458"/>
          </a:xfrm>
          <a:prstGeom prst="rect">
            <a:avLst/>
          </a:prstGeom>
        </p:spPr>
        <p:txBody>
          <a:bodyPr/>
          <a:lstStyle>
            <a:lvl1pPr algn="l">
              <a:defRPr sz="1400">
                <a:solidFill>
                  <a:schemeClr val="bg1">
                    <a:lumMod val="85000"/>
                  </a:schemeClr>
                </a:solidFill>
                <a:latin typeface="Segoe UI Light" panose="020B0502040204020203" pitchFamily="34" charset="0"/>
              </a:defRPr>
            </a:lvl1pPr>
          </a:lstStyle>
          <a:p>
            <a:r>
              <a:rPr lang="en-US" dirty="0" smtClean="0"/>
              <a:t>PAGE </a:t>
            </a:r>
            <a:fld id="{2DF8BFE8-1D9F-4A2A-92B2-2BB7D12945B2}"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3" name="Slide Number Placeholder 7"/>
          <p:cNvSpPr>
            <a:spLocks noGrp="1"/>
          </p:cNvSpPr>
          <p:nvPr>
            <p:ph type="sldNum" sz="quarter" idx="4"/>
          </p:nvPr>
        </p:nvSpPr>
        <p:spPr>
          <a:xfrm>
            <a:off x="1057275" y="150875"/>
            <a:ext cx="4049395" cy="519458"/>
          </a:xfrm>
          <a:prstGeom prst="rect">
            <a:avLst/>
          </a:prstGeom>
        </p:spPr>
        <p:txBody>
          <a:bodyPr/>
          <a:lstStyle>
            <a:lvl1pPr algn="l">
              <a:defRPr sz="1400">
                <a:solidFill>
                  <a:schemeClr val="bg1">
                    <a:lumMod val="85000"/>
                  </a:schemeClr>
                </a:solidFill>
                <a:latin typeface="Segoe UI Light" panose="020B0502040204020203" pitchFamily="34" charset="0"/>
              </a:defRPr>
            </a:lvl1pPr>
          </a:lstStyle>
          <a:p>
            <a:r>
              <a:rPr lang="en-US" dirty="0" smtClean="0"/>
              <a:t>PAGE </a:t>
            </a:r>
            <a:fld id="{3B9CA5E0-4D3A-4806-B458-FFF354814AF5}" type="slidenum">
              <a:rPr lang="en-US" smtClean="0"/>
              <a:pPr/>
              <a:t>‹#›</a:t>
            </a:fld>
            <a:endParaRPr lang="en-US" dirty="0"/>
          </a:p>
        </p:txBody>
      </p:sp>
    </p:spTree>
    <p:extLst>
      <p:ext uri="{BB962C8B-B14F-4D97-AF65-F5344CB8AC3E}">
        <p14:creationId xmlns:p14="http://schemas.microsoft.com/office/powerpoint/2010/main" val="342166945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9525" y="1"/>
            <a:ext cx="17364075" cy="577552"/>
          </a:xfrm>
          <a:prstGeom prst="rect">
            <a:avLst/>
          </a:pr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8" descr="http://networks.nokia.com/sites/default/files/about-us/cisco_logo_rgb_screen_black.png"/>
          <p:cNvPicPr>
            <a:picLocks noChangeAspect="1" noChangeArrowheads="1"/>
          </p:cNvPicPr>
          <p:nvPr userDrawn="1"/>
        </p:nvPicPr>
        <p:blipFill>
          <a:blip r:embed="rId4" cstate="print">
            <a:lum bright="70000" contrast="-70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242886" y="132033"/>
            <a:ext cx="593726" cy="31348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userDrawn="1"/>
        </p:nvCxnSpPr>
        <p:spPr>
          <a:xfrm>
            <a:off x="1057277" y="132033"/>
            <a:ext cx="0" cy="3134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7"/>
          <p:cNvSpPr>
            <a:spLocks noGrp="1"/>
          </p:cNvSpPr>
          <p:nvPr>
            <p:ph type="sldNum" sz="quarter" idx="4"/>
          </p:nvPr>
        </p:nvSpPr>
        <p:spPr>
          <a:xfrm>
            <a:off x="1057275" y="150875"/>
            <a:ext cx="4049395" cy="519458"/>
          </a:xfrm>
          <a:prstGeom prst="rect">
            <a:avLst/>
          </a:prstGeom>
        </p:spPr>
        <p:txBody>
          <a:bodyPr/>
          <a:lstStyle>
            <a:lvl1pPr algn="l">
              <a:defRPr sz="1400">
                <a:solidFill>
                  <a:schemeClr val="bg1">
                    <a:lumMod val="85000"/>
                  </a:schemeClr>
                </a:solidFill>
                <a:latin typeface="Segoe UI Light" panose="020B0502040204020203" pitchFamily="34" charset="0"/>
              </a:defRPr>
            </a:lvl1pPr>
          </a:lstStyle>
          <a:p>
            <a:r>
              <a:rPr lang="en-US" dirty="0" smtClean="0"/>
              <a:t>PAGE </a:t>
            </a:r>
            <a:fld id="{2DF8BFE8-1D9F-4A2A-92B2-2BB7D12945B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Lst>
  <p:hf hdr="0" ftr="0" dt="0"/>
  <p:txStyles>
    <p:titleStyle>
      <a:lvl1pPr algn="ctr" defTabSz="1549176" rtl="0" eaLnBrk="1" latinLnBrk="0" hangingPunct="1">
        <a:spcBef>
          <a:spcPct val="0"/>
        </a:spcBef>
        <a:buNone/>
        <a:defRPr sz="7500" kern="1200">
          <a:solidFill>
            <a:schemeClr val="tx1"/>
          </a:solidFill>
          <a:latin typeface="+mj-lt"/>
          <a:ea typeface="+mj-ea"/>
          <a:cs typeface="+mj-cs"/>
        </a:defRPr>
      </a:lvl1pPr>
    </p:titleStyle>
    <p:bodyStyle>
      <a:lvl1pPr marL="580941" indent="-580941" algn="l" defTabSz="1549176" rtl="0" eaLnBrk="1" latinLnBrk="0" hangingPunct="1">
        <a:spcBef>
          <a:spcPct val="20000"/>
        </a:spcBef>
        <a:buFont typeface="Arial" pitchFamily="34" charset="0"/>
        <a:buChar char="•"/>
        <a:defRPr sz="5400" kern="1200">
          <a:solidFill>
            <a:schemeClr val="tx1"/>
          </a:solidFill>
          <a:latin typeface="+mn-lt"/>
          <a:ea typeface="+mn-ea"/>
          <a:cs typeface="+mn-cs"/>
        </a:defRPr>
      </a:lvl1pPr>
      <a:lvl2pPr marL="1258706" indent="-484118" algn="l" defTabSz="1549176" rtl="0" eaLnBrk="1" latinLnBrk="0" hangingPunct="1">
        <a:spcBef>
          <a:spcPct val="20000"/>
        </a:spcBef>
        <a:buFont typeface="Arial" pitchFamily="34" charset="0"/>
        <a:buChar char="–"/>
        <a:defRPr sz="4700" kern="1200">
          <a:solidFill>
            <a:schemeClr val="tx1"/>
          </a:solidFill>
          <a:latin typeface="+mn-lt"/>
          <a:ea typeface="+mn-ea"/>
          <a:cs typeface="+mn-cs"/>
        </a:defRPr>
      </a:lvl2pPr>
      <a:lvl3pPr marL="1936471" indent="-387294" algn="l" defTabSz="1549176" rtl="0" eaLnBrk="1" latinLnBrk="0" hangingPunct="1">
        <a:spcBef>
          <a:spcPct val="20000"/>
        </a:spcBef>
        <a:buFont typeface="Arial" pitchFamily="34" charset="0"/>
        <a:buChar char="•"/>
        <a:defRPr sz="4100" kern="1200">
          <a:solidFill>
            <a:schemeClr val="tx1"/>
          </a:solidFill>
          <a:latin typeface="+mn-lt"/>
          <a:ea typeface="+mn-ea"/>
          <a:cs typeface="+mn-cs"/>
        </a:defRPr>
      </a:lvl3pPr>
      <a:lvl4pPr marL="2711059" indent="-387294" algn="l" defTabSz="1549176" rtl="0" eaLnBrk="1" latinLnBrk="0" hangingPunct="1">
        <a:spcBef>
          <a:spcPct val="20000"/>
        </a:spcBef>
        <a:buFont typeface="Arial" pitchFamily="34" charset="0"/>
        <a:buChar char="–"/>
        <a:defRPr sz="3400" kern="1200">
          <a:solidFill>
            <a:schemeClr val="tx1"/>
          </a:solidFill>
          <a:latin typeface="+mn-lt"/>
          <a:ea typeface="+mn-ea"/>
          <a:cs typeface="+mn-cs"/>
        </a:defRPr>
      </a:lvl4pPr>
      <a:lvl5pPr marL="3485647" indent="-387294" algn="l" defTabSz="1549176" rtl="0" eaLnBrk="1" latinLnBrk="0" hangingPunct="1">
        <a:spcBef>
          <a:spcPct val="20000"/>
        </a:spcBef>
        <a:buFont typeface="Arial" pitchFamily="34" charset="0"/>
        <a:buChar char="»"/>
        <a:defRPr sz="3400" kern="1200">
          <a:solidFill>
            <a:schemeClr val="tx1"/>
          </a:solidFill>
          <a:latin typeface="+mn-lt"/>
          <a:ea typeface="+mn-ea"/>
          <a:cs typeface="+mn-cs"/>
        </a:defRPr>
      </a:lvl5pPr>
      <a:lvl6pPr marL="4260235" indent="-387294" algn="l" defTabSz="1549176" rtl="0" eaLnBrk="1" latinLnBrk="0" hangingPunct="1">
        <a:spcBef>
          <a:spcPct val="20000"/>
        </a:spcBef>
        <a:buFont typeface="Arial" pitchFamily="34" charset="0"/>
        <a:buChar char="•"/>
        <a:defRPr sz="3400" kern="1200">
          <a:solidFill>
            <a:schemeClr val="tx1"/>
          </a:solidFill>
          <a:latin typeface="+mn-lt"/>
          <a:ea typeface="+mn-ea"/>
          <a:cs typeface="+mn-cs"/>
        </a:defRPr>
      </a:lvl6pPr>
      <a:lvl7pPr marL="5034824" indent="-387294" algn="l" defTabSz="1549176" rtl="0" eaLnBrk="1" latinLnBrk="0" hangingPunct="1">
        <a:spcBef>
          <a:spcPct val="20000"/>
        </a:spcBef>
        <a:buFont typeface="Arial" pitchFamily="34" charset="0"/>
        <a:buChar char="•"/>
        <a:defRPr sz="3400" kern="1200">
          <a:solidFill>
            <a:schemeClr val="tx1"/>
          </a:solidFill>
          <a:latin typeface="+mn-lt"/>
          <a:ea typeface="+mn-ea"/>
          <a:cs typeface="+mn-cs"/>
        </a:defRPr>
      </a:lvl7pPr>
      <a:lvl8pPr marL="5809412" indent="-387294" algn="l" defTabSz="1549176" rtl="0" eaLnBrk="1" latinLnBrk="0" hangingPunct="1">
        <a:spcBef>
          <a:spcPct val="20000"/>
        </a:spcBef>
        <a:buFont typeface="Arial" pitchFamily="34" charset="0"/>
        <a:buChar char="•"/>
        <a:defRPr sz="3400" kern="1200">
          <a:solidFill>
            <a:schemeClr val="tx1"/>
          </a:solidFill>
          <a:latin typeface="+mn-lt"/>
          <a:ea typeface="+mn-ea"/>
          <a:cs typeface="+mn-cs"/>
        </a:defRPr>
      </a:lvl8pPr>
      <a:lvl9pPr marL="6584000" indent="-387294" algn="l" defTabSz="1549176" rtl="0" eaLnBrk="1" latinLnBrk="0" hangingPunct="1">
        <a:spcBef>
          <a:spcPct val="20000"/>
        </a:spcBef>
        <a:buFont typeface="Arial" pitchFamily="34" charset="0"/>
        <a:buChar char="•"/>
        <a:defRPr sz="3400" kern="1200">
          <a:solidFill>
            <a:schemeClr val="tx1"/>
          </a:solidFill>
          <a:latin typeface="+mn-lt"/>
          <a:ea typeface="+mn-ea"/>
          <a:cs typeface="+mn-cs"/>
        </a:defRPr>
      </a:lvl9pPr>
    </p:bodyStyle>
    <p:otherStyle>
      <a:defPPr>
        <a:defRPr lang="en-US"/>
      </a:defPPr>
      <a:lvl1pPr marL="0" algn="l" defTabSz="1549176" rtl="0" eaLnBrk="1" latinLnBrk="0" hangingPunct="1">
        <a:defRPr sz="3000" kern="1200">
          <a:solidFill>
            <a:schemeClr val="tx1"/>
          </a:solidFill>
          <a:latin typeface="+mn-lt"/>
          <a:ea typeface="+mn-ea"/>
          <a:cs typeface="+mn-cs"/>
        </a:defRPr>
      </a:lvl1pPr>
      <a:lvl2pPr marL="774588" algn="l" defTabSz="1549176" rtl="0" eaLnBrk="1" latinLnBrk="0" hangingPunct="1">
        <a:defRPr sz="3000" kern="1200">
          <a:solidFill>
            <a:schemeClr val="tx1"/>
          </a:solidFill>
          <a:latin typeface="+mn-lt"/>
          <a:ea typeface="+mn-ea"/>
          <a:cs typeface="+mn-cs"/>
        </a:defRPr>
      </a:lvl2pPr>
      <a:lvl3pPr marL="1549176" algn="l" defTabSz="1549176" rtl="0" eaLnBrk="1" latinLnBrk="0" hangingPunct="1">
        <a:defRPr sz="3000" kern="1200">
          <a:solidFill>
            <a:schemeClr val="tx1"/>
          </a:solidFill>
          <a:latin typeface="+mn-lt"/>
          <a:ea typeface="+mn-ea"/>
          <a:cs typeface="+mn-cs"/>
        </a:defRPr>
      </a:lvl3pPr>
      <a:lvl4pPr marL="2323765" algn="l" defTabSz="1549176" rtl="0" eaLnBrk="1" latinLnBrk="0" hangingPunct="1">
        <a:defRPr sz="3000" kern="1200">
          <a:solidFill>
            <a:schemeClr val="tx1"/>
          </a:solidFill>
          <a:latin typeface="+mn-lt"/>
          <a:ea typeface="+mn-ea"/>
          <a:cs typeface="+mn-cs"/>
        </a:defRPr>
      </a:lvl4pPr>
      <a:lvl5pPr marL="3098353" algn="l" defTabSz="1549176" rtl="0" eaLnBrk="1" latinLnBrk="0" hangingPunct="1">
        <a:defRPr sz="3000" kern="1200">
          <a:solidFill>
            <a:schemeClr val="tx1"/>
          </a:solidFill>
          <a:latin typeface="+mn-lt"/>
          <a:ea typeface="+mn-ea"/>
          <a:cs typeface="+mn-cs"/>
        </a:defRPr>
      </a:lvl5pPr>
      <a:lvl6pPr marL="3872941" algn="l" defTabSz="1549176" rtl="0" eaLnBrk="1" latinLnBrk="0" hangingPunct="1">
        <a:defRPr sz="3000" kern="1200">
          <a:solidFill>
            <a:schemeClr val="tx1"/>
          </a:solidFill>
          <a:latin typeface="+mn-lt"/>
          <a:ea typeface="+mn-ea"/>
          <a:cs typeface="+mn-cs"/>
        </a:defRPr>
      </a:lvl6pPr>
      <a:lvl7pPr marL="4647529" algn="l" defTabSz="1549176" rtl="0" eaLnBrk="1" latinLnBrk="0" hangingPunct="1">
        <a:defRPr sz="3000" kern="1200">
          <a:solidFill>
            <a:schemeClr val="tx1"/>
          </a:solidFill>
          <a:latin typeface="+mn-lt"/>
          <a:ea typeface="+mn-ea"/>
          <a:cs typeface="+mn-cs"/>
        </a:defRPr>
      </a:lvl7pPr>
      <a:lvl8pPr marL="5422118" algn="l" defTabSz="1549176" rtl="0" eaLnBrk="1" latinLnBrk="0" hangingPunct="1">
        <a:defRPr sz="3000" kern="1200">
          <a:solidFill>
            <a:schemeClr val="tx1"/>
          </a:solidFill>
          <a:latin typeface="+mn-lt"/>
          <a:ea typeface="+mn-ea"/>
          <a:cs typeface="+mn-cs"/>
        </a:defRPr>
      </a:lvl8pPr>
      <a:lvl9pPr marL="6196706" algn="l" defTabSz="1549176" rtl="0" eaLnBrk="1" latinLnBrk="0" hangingPunct="1">
        <a:defRPr sz="3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smtClean="0"/>
              <a:t>PAGE </a:t>
            </a:r>
            <a:fld id="{2DF8BFE8-1D9F-4A2A-92B2-2BB7D12945B2}" type="slidenum">
              <a:rPr lang="en-US" smtClean="0"/>
              <a:pPr/>
              <a:t>1</a:t>
            </a:fld>
            <a:endParaRPr lang="en-US" dirty="0"/>
          </a:p>
        </p:txBody>
      </p:sp>
      <p:sp>
        <p:nvSpPr>
          <p:cNvPr id="3" name="TextBox 2"/>
          <p:cNvSpPr txBox="1"/>
          <p:nvPr/>
        </p:nvSpPr>
        <p:spPr>
          <a:xfrm>
            <a:off x="1057275" y="4192587"/>
            <a:ext cx="8991600" cy="1754326"/>
          </a:xfrm>
          <a:prstGeom prst="rect">
            <a:avLst/>
          </a:prstGeom>
          <a:noFill/>
        </p:spPr>
        <p:txBody>
          <a:bodyPr wrap="square" rtlCol="0">
            <a:spAutoFit/>
          </a:bodyPr>
          <a:lstStyle/>
          <a:p>
            <a:r>
              <a:rPr lang="en-US" dirty="0" smtClean="0">
                <a:latin typeface="Segoe UI Semilight" panose="020B0402040204020203" pitchFamily="34" charset="0"/>
                <a:cs typeface="Segoe UI Semilight" panose="020B0402040204020203" pitchFamily="34" charset="0"/>
              </a:rPr>
              <a:t>Smart Report</a:t>
            </a:r>
          </a:p>
          <a:p>
            <a:r>
              <a:rPr lang="en-US" sz="1800" dirty="0" smtClean="0">
                <a:latin typeface="Segoe UI Semilight" panose="020B0402040204020203" pitchFamily="34" charset="0"/>
                <a:cs typeface="Segoe UI Semilight" panose="020B0402040204020203" pitchFamily="34" charset="0"/>
              </a:rPr>
              <a:t>Visual Iteration</a:t>
            </a:r>
          </a:p>
          <a:p>
            <a:endParaRPr lang="en-US" dirty="0">
              <a:latin typeface="Segoe UI Semilight" panose="020B0402040204020203" pitchFamily="34" charset="0"/>
              <a:cs typeface="Segoe UI Semilight" panose="020B0402040204020203" pitchFamily="34" charset="0"/>
            </a:endParaRPr>
          </a:p>
          <a:p>
            <a:r>
              <a:rPr lang="en-US" dirty="0" smtClean="0">
                <a:latin typeface="Segoe UI Semilight" panose="020B0402040204020203" pitchFamily="34" charset="0"/>
                <a:cs typeface="Segoe UI Semilight" panose="020B0402040204020203" pitchFamily="34" charset="0"/>
              </a:rPr>
              <a:t>Date: August 17</a:t>
            </a:r>
            <a:r>
              <a:rPr lang="en-US" baseline="30000" dirty="0" smtClean="0">
                <a:latin typeface="Segoe UI Semilight" panose="020B0402040204020203" pitchFamily="34" charset="0"/>
                <a:cs typeface="Segoe UI Semilight" panose="020B0402040204020203" pitchFamily="34" charset="0"/>
              </a:rPr>
              <a:t>th</a:t>
            </a:r>
            <a:r>
              <a:rPr lang="en-US" dirty="0" smtClean="0">
                <a:latin typeface="Segoe UI Semilight" panose="020B0402040204020203" pitchFamily="34" charset="0"/>
                <a:cs typeface="Segoe UI Semilight" panose="020B0402040204020203" pitchFamily="34" charset="0"/>
              </a:rPr>
              <a:t> </a:t>
            </a:r>
            <a:endParaRPr lang="en-US"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1415347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10</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cxnSp>
        <p:nvCxnSpPr>
          <p:cNvPr id="5" name="Straight Connector 4"/>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227945" y="1292920"/>
            <a:ext cx="2907530" cy="738664"/>
          </a:xfrm>
          <a:prstGeom prst="rect">
            <a:avLst/>
          </a:prstGeom>
        </p:spPr>
        <p:txBody>
          <a:bodyPr wrap="square">
            <a:spAutoFit/>
          </a:bodyPr>
          <a:lstStyle/>
          <a:p>
            <a:endParaRPr lang="en-US" sz="1400" dirty="0">
              <a:solidFill>
                <a:schemeClr val="tx1">
                  <a:lumMod val="65000"/>
                  <a:lumOff val="35000"/>
                </a:schemeClr>
              </a:solidFill>
              <a:latin typeface="Calibri" panose="020F0502020204030204" pitchFamily="34" charset="0"/>
            </a:endParaRPr>
          </a:p>
          <a:p>
            <a:r>
              <a:rPr lang="en-US" sz="1400" dirty="0" smtClean="0"/>
              <a:t>Click add column, </a:t>
            </a:r>
            <a:r>
              <a:rPr lang="en-US" sz="1400" dirty="0" err="1" smtClean="0"/>
              <a:t>flyout</a:t>
            </a:r>
            <a:r>
              <a:rPr lang="en-US" sz="1400" dirty="0" smtClean="0"/>
              <a:t> comes and user can select which column to add. </a:t>
            </a:r>
            <a:endParaRPr lang="en-US" sz="1400" dirty="0">
              <a:latin typeface="Calibri" panose="020F0502020204030204" pitchFamily="34" charset="0"/>
            </a:endParaRPr>
          </a:p>
        </p:txBody>
      </p:sp>
      <p:sp>
        <p:nvSpPr>
          <p:cNvPr id="7" name="Oval 6"/>
          <p:cNvSpPr/>
          <p:nvPr/>
        </p:nvSpPr>
        <p:spPr>
          <a:xfrm>
            <a:off x="13846683" y="1549971"/>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8" name="TextBox 7"/>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9" name="Oval 8"/>
          <p:cNvSpPr/>
          <p:nvPr/>
        </p:nvSpPr>
        <p:spPr>
          <a:xfrm>
            <a:off x="4295775" y="364013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96217308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smtClean="0"/>
              <a:t>PAGE </a:t>
            </a:r>
            <a:fld id="{2DF8BFE8-1D9F-4A2A-92B2-2BB7D12945B2}" type="slidenum">
              <a:rPr lang="en-US" smtClean="0"/>
              <a:pPr/>
              <a:t>100</a:t>
            </a:fld>
            <a:endParaRPr lang="en-US" dirty="0"/>
          </a:p>
        </p:txBody>
      </p:sp>
      <p:sp>
        <p:nvSpPr>
          <p:cNvPr id="3" name="Rectangle 2"/>
          <p:cNvSpPr/>
          <p:nvPr/>
        </p:nvSpPr>
        <p:spPr>
          <a:xfrm>
            <a:off x="1257946" y="4432111"/>
            <a:ext cx="10058398" cy="584775"/>
          </a:xfrm>
          <a:prstGeom prst="rect">
            <a:avLst/>
          </a:prstGeom>
        </p:spPr>
        <p:txBody>
          <a:bodyPr wrap="square">
            <a:spAutoFit/>
          </a:bodyPr>
          <a:lstStyle/>
          <a:p>
            <a:r>
              <a:rPr lang="en-US" sz="3200" dirty="0" smtClean="0">
                <a:latin typeface="Segoe UI" panose="020B0502040204020203" pitchFamily="34" charset="0"/>
                <a:ea typeface="Segoe UI" panose="020B0502040204020203" pitchFamily="34" charset="0"/>
                <a:cs typeface="Segoe UI" panose="020B0502040204020203" pitchFamily="34" charset="0"/>
              </a:rPr>
              <a:t>Thank You </a:t>
            </a:r>
            <a:endParaRPr lang="en-US" sz="2000" dirty="0" smtClean="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180050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11</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cxnSp>
        <p:nvCxnSpPr>
          <p:cNvPr id="5" name="Straight Connector 4"/>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192250" y="1489907"/>
            <a:ext cx="2907530" cy="307777"/>
          </a:xfrm>
          <a:prstGeom prst="rect">
            <a:avLst/>
          </a:prstGeom>
        </p:spPr>
        <p:txBody>
          <a:bodyPr wrap="square">
            <a:spAutoFit/>
          </a:bodyPr>
          <a:lstStyle/>
          <a:p>
            <a:r>
              <a:rPr lang="en-US" sz="1400" dirty="0" smtClean="0">
                <a:solidFill>
                  <a:schemeClr val="tx1">
                    <a:lumMod val="65000"/>
                    <a:lumOff val="35000"/>
                  </a:schemeClr>
                </a:solidFill>
                <a:latin typeface="Calibri" panose="020F0502020204030204" pitchFamily="34" charset="0"/>
              </a:rPr>
              <a:t>Hidden column selected</a:t>
            </a:r>
            <a:r>
              <a:rPr lang="en-US" sz="1400" dirty="0" smtClean="0"/>
              <a:t>. </a:t>
            </a:r>
            <a:endParaRPr lang="en-US" sz="1400" dirty="0">
              <a:latin typeface="Calibri" panose="020F0502020204030204" pitchFamily="34" charset="0"/>
            </a:endParaRPr>
          </a:p>
        </p:txBody>
      </p:sp>
      <p:sp>
        <p:nvSpPr>
          <p:cNvPr id="7" name="Oval 6"/>
          <p:cNvSpPr/>
          <p:nvPr/>
        </p:nvSpPr>
        <p:spPr>
          <a:xfrm>
            <a:off x="13846683" y="1549971"/>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8" name="TextBox 7"/>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9" name="Oval 8"/>
          <p:cNvSpPr/>
          <p:nvPr/>
        </p:nvSpPr>
        <p:spPr>
          <a:xfrm>
            <a:off x="6860667" y="36591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19060675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12</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cxnSp>
        <p:nvCxnSpPr>
          <p:cNvPr id="10" name="Straight Connector 9"/>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4192250" y="1489907"/>
            <a:ext cx="2907530" cy="307777"/>
          </a:xfrm>
          <a:prstGeom prst="rect">
            <a:avLst/>
          </a:prstGeom>
        </p:spPr>
        <p:txBody>
          <a:bodyPr wrap="square">
            <a:spAutoFit/>
          </a:bodyPr>
          <a:lstStyle/>
          <a:p>
            <a:r>
              <a:rPr lang="en-US" sz="1400" dirty="0" smtClean="0"/>
              <a:t>Selected column is added to grid .  </a:t>
            </a:r>
            <a:endParaRPr lang="en-US" sz="1400" dirty="0">
              <a:latin typeface="Calibri" panose="020F0502020204030204" pitchFamily="34" charset="0"/>
            </a:endParaRPr>
          </a:p>
        </p:txBody>
      </p:sp>
      <p:sp>
        <p:nvSpPr>
          <p:cNvPr id="12" name="Oval 11"/>
          <p:cNvSpPr/>
          <p:nvPr/>
        </p:nvSpPr>
        <p:spPr>
          <a:xfrm>
            <a:off x="13846683" y="1549971"/>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3" name="TextBox 12"/>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9" name="Oval 8"/>
          <p:cNvSpPr/>
          <p:nvPr/>
        </p:nvSpPr>
        <p:spPr>
          <a:xfrm>
            <a:off x="6898767" y="33162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12515507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smtClean="0"/>
              <a:t>PAGE </a:t>
            </a:r>
            <a:fld id="{2DF8BFE8-1D9F-4A2A-92B2-2BB7D12945B2}" type="slidenum">
              <a:rPr lang="en-US" smtClean="0"/>
              <a:pPr/>
              <a:t>13</a:t>
            </a:fld>
            <a:endParaRPr lang="en-US" dirty="0"/>
          </a:p>
        </p:txBody>
      </p:sp>
      <p:sp>
        <p:nvSpPr>
          <p:cNvPr id="3" name="Rectangle 2"/>
          <p:cNvSpPr/>
          <p:nvPr/>
        </p:nvSpPr>
        <p:spPr>
          <a:xfrm>
            <a:off x="1257946" y="4432111"/>
            <a:ext cx="10058398" cy="892552"/>
          </a:xfrm>
          <a:prstGeom prst="rect">
            <a:avLst/>
          </a:prstGeom>
        </p:spPr>
        <p:txBody>
          <a:bodyPr wrap="square">
            <a:spAutoFit/>
          </a:bodyPr>
          <a:lstStyle/>
          <a:p>
            <a:r>
              <a:rPr lang="en-US" sz="3200" dirty="0" smtClean="0">
                <a:latin typeface="Segoe UI" panose="020B0502040204020203" pitchFamily="34" charset="0"/>
                <a:ea typeface="Segoe UI" panose="020B0502040204020203" pitchFamily="34" charset="0"/>
                <a:cs typeface="Segoe UI" panose="020B0502040204020203" pitchFamily="34" charset="0"/>
              </a:rPr>
              <a:t>Contextual Menu</a:t>
            </a:r>
          </a:p>
          <a:p>
            <a:r>
              <a:rPr lang="en-US" sz="2000" dirty="0" smtClean="0">
                <a:latin typeface="Segoe UI" panose="020B0502040204020203" pitchFamily="34" charset="0"/>
                <a:ea typeface="Segoe UI" panose="020B0502040204020203" pitchFamily="34" charset="0"/>
                <a:cs typeface="Segoe UI" panose="020B0502040204020203" pitchFamily="34" charset="0"/>
              </a:rPr>
              <a:t>Sorting: Ascending </a:t>
            </a:r>
          </a:p>
        </p:txBody>
      </p:sp>
    </p:spTree>
    <p:extLst>
      <p:ext uri="{BB962C8B-B14F-4D97-AF65-F5344CB8AC3E}">
        <p14:creationId xmlns:p14="http://schemas.microsoft.com/office/powerpoint/2010/main" val="33283417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14</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
        <p:nvSpPr>
          <p:cNvPr id="5" name="TextBox 4"/>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8" name="Rectangle 7"/>
          <p:cNvSpPr/>
          <p:nvPr/>
        </p:nvSpPr>
        <p:spPr>
          <a:xfrm>
            <a:off x="14163675" y="1480462"/>
            <a:ext cx="3517131" cy="1600438"/>
          </a:xfrm>
          <a:prstGeom prst="rect">
            <a:avLst/>
          </a:prstGeom>
        </p:spPr>
        <p:txBody>
          <a:bodyPr wrap="square">
            <a:spAutoFit/>
          </a:bodyPr>
          <a:lstStyle/>
          <a:p>
            <a:r>
              <a:rPr lang="en-US" sz="1400" dirty="0" smtClean="0"/>
              <a:t>Contextual menu</a:t>
            </a:r>
            <a:r>
              <a:rPr lang="en-US" sz="1400" dirty="0"/>
              <a:t> </a:t>
            </a:r>
            <a:r>
              <a:rPr lang="en-US" sz="1400" dirty="0" smtClean="0"/>
              <a:t>is</a:t>
            </a:r>
            <a:r>
              <a:rPr lang="en-US" sz="1400" dirty="0"/>
              <a:t> </a:t>
            </a:r>
            <a:r>
              <a:rPr lang="en-US" sz="1400" dirty="0" smtClean="0"/>
              <a:t>opened.</a:t>
            </a:r>
          </a:p>
          <a:p>
            <a:endParaRPr lang="en-US" sz="1400" dirty="0">
              <a:latin typeface="Calibri" panose="020F0502020204030204" pitchFamily="34" charset="0"/>
            </a:endParaRPr>
          </a:p>
          <a:p>
            <a:r>
              <a:rPr lang="en-US" sz="1400" dirty="0" smtClean="0"/>
              <a:t>User clicks</a:t>
            </a:r>
            <a:r>
              <a:rPr lang="en-US" sz="1400" dirty="0"/>
              <a:t> </a:t>
            </a:r>
            <a:r>
              <a:rPr lang="en-US" sz="1400" dirty="0" smtClean="0"/>
              <a:t>on</a:t>
            </a:r>
            <a:r>
              <a:rPr lang="en-US" sz="1400" dirty="0"/>
              <a:t> </a:t>
            </a:r>
            <a:r>
              <a:rPr lang="en-US" sz="1400" dirty="0" smtClean="0"/>
              <a:t>sorting</a:t>
            </a:r>
            <a:r>
              <a:rPr lang="en-US" sz="1400" dirty="0"/>
              <a:t> </a:t>
            </a:r>
            <a:r>
              <a:rPr lang="en-US" sz="1400" dirty="0" smtClean="0"/>
              <a:t>by</a:t>
            </a:r>
            <a:r>
              <a:rPr lang="en-US" sz="1400" dirty="0"/>
              <a:t> </a:t>
            </a:r>
            <a:r>
              <a:rPr lang="en-US" sz="1400" dirty="0" smtClean="0"/>
              <a:t>ascending</a:t>
            </a:r>
            <a:r>
              <a:rPr lang="en-US" sz="1400" dirty="0"/>
              <a:t> </a:t>
            </a:r>
            <a:r>
              <a:rPr lang="en-US" sz="1400" dirty="0" smtClean="0"/>
              <a:t>and</a:t>
            </a:r>
            <a:endParaRPr lang="en-US" sz="1400" dirty="0"/>
          </a:p>
          <a:p>
            <a:r>
              <a:rPr lang="en-US" sz="1400" dirty="0" smtClean="0"/>
              <a:t>Item in</a:t>
            </a:r>
            <a:r>
              <a:rPr lang="en-US" sz="1400" dirty="0"/>
              <a:t> </a:t>
            </a:r>
            <a:r>
              <a:rPr lang="en-US" sz="1400" dirty="0" smtClean="0"/>
              <a:t>the</a:t>
            </a:r>
            <a:r>
              <a:rPr lang="en-US" sz="1400" dirty="0"/>
              <a:t> </a:t>
            </a:r>
            <a:r>
              <a:rPr lang="en-US" sz="1400" dirty="0" smtClean="0"/>
              <a:t>column</a:t>
            </a:r>
            <a:r>
              <a:rPr lang="en-US" sz="1400" dirty="0"/>
              <a:t> </a:t>
            </a:r>
            <a:r>
              <a:rPr lang="en-US" sz="1400" dirty="0" smtClean="0"/>
              <a:t>gets</a:t>
            </a:r>
            <a:r>
              <a:rPr lang="en-US" sz="1400" dirty="0"/>
              <a:t> </a:t>
            </a:r>
            <a:r>
              <a:rPr lang="en-US" sz="1400" dirty="0" smtClean="0"/>
              <a:t>sorted</a:t>
            </a:r>
            <a:r>
              <a:rPr lang="en-US" sz="1400" dirty="0"/>
              <a:t> </a:t>
            </a:r>
            <a:r>
              <a:rPr lang="en-US" sz="1400" dirty="0" smtClean="0"/>
              <a:t>by</a:t>
            </a:r>
            <a:r>
              <a:rPr lang="en-US" sz="1400" dirty="0"/>
              <a:t> </a:t>
            </a:r>
            <a:r>
              <a:rPr lang="en-US" sz="1400" dirty="0" smtClean="0"/>
              <a:t>the</a:t>
            </a:r>
            <a:endParaRPr lang="en-US" sz="1400" dirty="0"/>
          </a:p>
          <a:p>
            <a:r>
              <a:rPr lang="en-US" sz="1400" dirty="0" smtClean="0"/>
              <a:t>Ascending value.</a:t>
            </a:r>
          </a:p>
          <a:p>
            <a:endParaRPr lang="en-US" sz="1400" dirty="0">
              <a:latin typeface="Calibri" panose="020F0502020204030204" pitchFamily="34" charset="0"/>
            </a:endParaRPr>
          </a:p>
          <a:p>
            <a:r>
              <a:rPr lang="en-US" sz="1400" dirty="0" smtClean="0">
                <a:latin typeface="Calibri" panose="020F0502020204030204" pitchFamily="34" charset="0"/>
              </a:rPr>
              <a:t>Refer next slide for the interaction.</a:t>
            </a:r>
            <a:endParaRPr lang="en-US" sz="1400" dirty="0">
              <a:latin typeface="Calibri" panose="020F0502020204030204" pitchFamily="34" charset="0"/>
            </a:endParaRPr>
          </a:p>
        </p:txBody>
      </p:sp>
      <p:sp>
        <p:nvSpPr>
          <p:cNvPr id="9" name="Oval 8"/>
          <p:cNvSpPr/>
          <p:nvPr/>
        </p:nvSpPr>
        <p:spPr>
          <a:xfrm>
            <a:off x="4295775" y="364013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13510354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15</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
        <p:nvSpPr>
          <p:cNvPr id="5" name="Oval 4"/>
          <p:cNvSpPr/>
          <p:nvPr/>
        </p:nvSpPr>
        <p:spPr>
          <a:xfrm>
            <a:off x="4295775" y="38877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5994083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16</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
        <p:nvSpPr>
          <p:cNvPr id="5" name="Oval 4"/>
          <p:cNvSpPr/>
          <p:nvPr/>
        </p:nvSpPr>
        <p:spPr>
          <a:xfrm>
            <a:off x="4067175" y="333533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207758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17</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
        <p:nvSpPr>
          <p:cNvPr id="5" name="Oval 4"/>
          <p:cNvSpPr/>
          <p:nvPr/>
        </p:nvSpPr>
        <p:spPr>
          <a:xfrm>
            <a:off x="4295775" y="364013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32297535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18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
        <p:nvSpPr>
          <p:cNvPr id="5" name="TextBox 4"/>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13782675" y="19827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8" name="Rectangle 7"/>
          <p:cNvSpPr/>
          <p:nvPr/>
        </p:nvSpPr>
        <p:spPr>
          <a:xfrm>
            <a:off x="14163675" y="1480462"/>
            <a:ext cx="3517131" cy="1169551"/>
          </a:xfrm>
          <a:prstGeom prst="rect">
            <a:avLst/>
          </a:prstGeom>
        </p:spPr>
        <p:txBody>
          <a:bodyPr wrap="square">
            <a:spAutoFit/>
          </a:bodyPr>
          <a:lstStyle/>
          <a:p>
            <a:r>
              <a:rPr lang="en-US" sz="1400" dirty="0" smtClean="0"/>
              <a:t>Contextual menu</a:t>
            </a:r>
            <a:r>
              <a:rPr lang="en-US" sz="1400" dirty="0"/>
              <a:t> </a:t>
            </a:r>
            <a:r>
              <a:rPr lang="en-US" sz="1400" dirty="0" smtClean="0"/>
              <a:t>is</a:t>
            </a:r>
            <a:r>
              <a:rPr lang="en-US" sz="1400" dirty="0"/>
              <a:t> </a:t>
            </a:r>
            <a:r>
              <a:rPr lang="en-US" sz="1400" dirty="0" smtClean="0"/>
              <a:t>opened.</a:t>
            </a:r>
          </a:p>
          <a:p>
            <a:endParaRPr lang="en-US" sz="1400" dirty="0">
              <a:latin typeface="Calibri" panose="020F0502020204030204" pitchFamily="34" charset="0"/>
            </a:endParaRPr>
          </a:p>
          <a:p>
            <a:r>
              <a:rPr lang="en-US" sz="1400" dirty="0" smtClean="0"/>
              <a:t>Clear Sort</a:t>
            </a:r>
            <a:r>
              <a:rPr lang="en-US" sz="1400" dirty="0"/>
              <a:t> </a:t>
            </a:r>
            <a:r>
              <a:rPr lang="en-US" sz="1400" dirty="0" smtClean="0"/>
              <a:t>is</a:t>
            </a:r>
            <a:r>
              <a:rPr lang="en-US" sz="1400" dirty="0"/>
              <a:t> </a:t>
            </a:r>
            <a:r>
              <a:rPr lang="en-US" sz="1400" dirty="0" smtClean="0"/>
              <a:t>an</a:t>
            </a:r>
            <a:r>
              <a:rPr lang="en-US" sz="1400" dirty="0"/>
              <a:t> </a:t>
            </a:r>
            <a:r>
              <a:rPr lang="en-US" sz="1400" dirty="0" smtClean="0"/>
              <a:t>action</a:t>
            </a:r>
            <a:r>
              <a:rPr lang="en-US" sz="1400" dirty="0"/>
              <a:t> </a:t>
            </a:r>
            <a:r>
              <a:rPr lang="en-US" sz="1400" dirty="0" smtClean="0"/>
              <a:t>now</a:t>
            </a:r>
            <a:r>
              <a:rPr lang="en-US" sz="1400" dirty="0"/>
              <a:t> </a:t>
            </a:r>
            <a:r>
              <a:rPr lang="en-US" sz="1400" dirty="0" smtClean="0"/>
              <a:t>since</a:t>
            </a:r>
            <a:r>
              <a:rPr lang="en-US" sz="1400" dirty="0"/>
              <a:t> </a:t>
            </a:r>
            <a:r>
              <a:rPr lang="en-US" sz="1400" dirty="0" smtClean="0"/>
              <a:t>user</a:t>
            </a:r>
            <a:endParaRPr lang="en-US" sz="1400" dirty="0"/>
          </a:p>
          <a:p>
            <a:r>
              <a:rPr lang="en-US" sz="1400" dirty="0"/>
              <a:t>h</a:t>
            </a:r>
            <a:r>
              <a:rPr lang="en-US" sz="1400" dirty="0" smtClean="0"/>
              <a:t>as sorted</a:t>
            </a:r>
            <a:r>
              <a:rPr lang="en-US" sz="1400" dirty="0"/>
              <a:t> </a:t>
            </a:r>
            <a:r>
              <a:rPr lang="en-US" sz="1400" dirty="0" smtClean="0"/>
              <a:t>column</a:t>
            </a:r>
            <a:r>
              <a:rPr lang="en-US" sz="1400" dirty="0"/>
              <a:t> </a:t>
            </a:r>
            <a:r>
              <a:rPr lang="en-US" sz="1400" dirty="0" smtClean="0"/>
              <a:t>already</a:t>
            </a:r>
            <a:r>
              <a:rPr lang="en-US" sz="1400" dirty="0"/>
              <a:t>.</a:t>
            </a:r>
            <a:endParaRPr lang="en-US" sz="1400" dirty="0">
              <a:latin typeface="Calibri" panose="020F0502020204030204" pitchFamily="34" charset="0"/>
            </a:endParaRPr>
          </a:p>
          <a:p>
            <a:endParaRPr lang="en-US" sz="1400" dirty="0">
              <a:latin typeface="Calibri" panose="020F0502020204030204" pitchFamily="34" charset="0"/>
            </a:endParaRPr>
          </a:p>
        </p:txBody>
      </p:sp>
      <p:sp>
        <p:nvSpPr>
          <p:cNvPr id="9" name="Oval 8"/>
          <p:cNvSpPr/>
          <p:nvPr/>
        </p:nvSpPr>
        <p:spPr>
          <a:xfrm>
            <a:off x="4276725" y="43830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38262207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19</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Tree>
    <p:extLst>
      <p:ext uri="{BB962C8B-B14F-4D97-AF65-F5344CB8AC3E}">
        <p14:creationId xmlns:p14="http://schemas.microsoft.com/office/powerpoint/2010/main" val="338144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smtClean="0"/>
              <a:t>PAGE </a:t>
            </a:r>
            <a:fld id="{2DF8BFE8-1D9F-4A2A-92B2-2BB7D12945B2}" type="slidenum">
              <a:rPr lang="en-US" smtClean="0"/>
              <a:pPr/>
              <a:t>2</a:t>
            </a:fld>
            <a:endParaRPr lang="en-US" dirty="0"/>
          </a:p>
        </p:txBody>
      </p:sp>
      <p:pic>
        <p:nvPicPr>
          <p:cNvPr id="3" name="Picture 2"/>
          <p:cNvPicPr>
            <a:picLocks noChangeAspect="1"/>
          </p:cNvPicPr>
          <p:nvPr/>
        </p:nvPicPr>
        <p:blipFill>
          <a:blip r:embed="rId2"/>
          <a:stretch>
            <a:fillRect/>
          </a:stretch>
        </p:blipFill>
        <p:spPr>
          <a:xfrm>
            <a:off x="295275" y="1525587"/>
            <a:ext cx="13203975" cy="6858000"/>
          </a:xfrm>
          <a:prstGeom prst="rect">
            <a:avLst/>
          </a:prstGeom>
        </p:spPr>
      </p:pic>
      <p:sp>
        <p:nvSpPr>
          <p:cNvPr id="4" name="TextBox 3"/>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Current Stage Screen Shot</a:t>
            </a:r>
            <a:endParaRPr lang="en-US" sz="2000" b="1" dirty="0">
              <a:solidFill>
                <a:schemeClr val="tx1">
                  <a:lumMod val="65000"/>
                  <a:lumOff val="35000"/>
                </a:schemeClr>
              </a:solidFill>
            </a:endParaRPr>
          </a:p>
        </p:txBody>
      </p:sp>
      <p:cxnSp>
        <p:nvCxnSpPr>
          <p:cNvPr id="5" name="Straight Connector 4"/>
          <p:cNvCxnSpPr/>
          <p:nvPr/>
        </p:nvCxnSpPr>
        <p:spPr>
          <a:xfrm>
            <a:off x="13706475" y="554037"/>
            <a:ext cx="0" cy="919886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3782675" y="1397535"/>
            <a:ext cx="3517131" cy="2062103"/>
          </a:xfrm>
          <a:prstGeom prst="rect">
            <a:avLst/>
          </a:prstGeom>
        </p:spPr>
        <p:txBody>
          <a:bodyPr wrap="square">
            <a:spAutoFit/>
          </a:bodyPr>
          <a:lstStyle/>
          <a:p>
            <a:pPr marL="285750" indent="-285750">
              <a:buFont typeface="Arial" panose="020B0604020202020204" pitchFamily="34" charset="0"/>
              <a:buChar char="•"/>
            </a:pPr>
            <a:r>
              <a:rPr lang="en-US" sz="1600" dirty="0" smtClean="0">
                <a:solidFill>
                  <a:schemeClr val="tx1">
                    <a:lumMod val="65000"/>
                    <a:lumOff val="35000"/>
                  </a:schemeClr>
                </a:solidFill>
              </a:rPr>
              <a:t>Some </a:t>
            </a:r>
            <a:r>
              <a:rPr lang="en-US" sz="1600" dirty="0">
                <a:solidFill>
                  <a:schemeClr val="tx1">
                    <a:lumMod val="65000"/>
                    <a:lumOff val="35000"/>
                  </a:schemeClr>
                </a:solidFill>
              </a:rPr>
              <a:t>features are </a:t>
            </a:r>
            <a:r>
              <a:rPr lang="en-US" sz="1600" dirty="0" smtClean="0">
                <a:solidFill>
                  <a:schemeClr val="tx1">
                    <a:lumMod val="65000"/>
                    <a:lumOff val="35000"/>
                  </a:schemeClr>
                </a:solidFill>
              </a:rPr>
              <a:t>not</a:t>
            </a:r>
          </a:p>
          <a:p>
            <a:r>
              <a:rPr lang="en-US" sz="1600" dirty="0" smtClean="0">
                <a:solidFill>
                  <a:schemeClr val="tx1">
                    <a:lumMod val="65000"/>
                    <a:lumOff val="35000"/>
                  </a:schemeClr>
                </a:solidFill>
              </a:rPr>
              <a:t>      as per users’ expectations of      </a:t>
            </a:r>
          </a:p>
          <a:p>
            <a:r>
              <a:rPr lang="en-US" sz="1600" dirty="0" smtClean="0">
                <a:solidFill>
                  <a:schemeClr val="tx1">
                    <a:lumMod val="65000"/>
                    <a:lumOff val="35000"/>
                  </a:schemeClr>
                </a:solidFill>
              </a:rPr>
              <a:t>      how data grid should behave.</a:t>
            </a:r>
          </a:p>
          <a:p>
            <a:endParaRPr lang="en-US" sz="1600" dirty="0">
              <a:solidFill>
                <a:schemeClr val="tx1">
                  <a:lumMod val="65000"/>
                  <a:lumOff val="35000"/>
                </a:schemeClr>
              </a:solidFill>
            </a:endParaRPr>
          </a:p>
          <a:p>
            <a:pPr marL="285750" indent="-285750">
              <a:buFont typeface="Arial" panose="020B0604020202020204" pitchFamily="34" charset="0"/>
              <a:buChar char="•"/>
            </a:pPr>
            <a:r>
              <a:rPr lang="en-US" sz="1600" dirty="0">
                <a:solidFill>
                  <a:schemeClr val="tx1">
                    <a:lumMod val="65000"/>
                    <a:lumOff val="35000"/>
                  </a:schemeClr>
                </a:solidFill>
              </a:rPr>
              <a:t>No specific </a:t>
            </a:r>
            <a:r>
              <a:rPr lang="en-US" sz="1600" dirty="0" smtClean="0">
                <a:solidFill>
                  <a:schemeClr val="tx1">
                    <a:lumMod val="65000"/>
                    <a:lumOff val="35000"/>
                  </a:schemeClr>
                </a:solidFill>
              </a:rPr>
              <a:t>column management menu(e.g</a:t>
            </a:r>
            <a:r>
              <a:rPr lang="en-US" sz="1600" dirty="0">
                <a:solidFill>
                  <a:schemeClr val="tx1">
                    <a:lumMod val="65000"/>
                    <a:lumOff val="35000"/>
                  </a:schemeClr>
                </a:solidFill>
              </a:rPr>
              <a:t>. ability to filter by</a:t>
            </a:r>
          </a:p>
          <a:p>
            <a:r>
              <a:rPr lang="en-US" sz="1600" dirty="0" smtClean="0">
                <a:solidFill>
                  <a:schemeClr val="tx1">
                    <a:lumMod val="65000"/>
                    <a:lumOff val="35000"/>
                  </a:schemeClr>
                </a:solidFill>
              </a:rPr>
              <a:t>      values </a:t>
            </a:r>
            <a:r>
              <a:rPr lang="en-US" sz="1600" dirty="0">
                <a:solidFill>
                  <a:schemeClr val="tx1">
                    <a:lumMod val="65000"/>
                    <a:lumOff val="35000"/>
                  </a:schemeClr>
                </a:solidFill>
              </a:rPr>
              <a:t>within </a:t>
            </a:r>
            <a:r>
              <a:rPr lang="en-US" sz="1600" dirty="0" smtClean="0">
                <a:solidFill>
                  <a:schemeClr val="tx1">
                    <a:lumMod val="65000"/>
                    <a:lumOff val="35000"/>
                  </a:schemeClr>
                </a:solidFill>
              </a:rPr>
              <a:t>columns, add </a:t>
            </a:r>
          </a:p>
          <a:p>
            <a:r>
              <a:rPr lang="en-US" sz="1600" dirty="0">
                <a:solidFill>
                  <a:schemeClr val="tx1">
                    <a:lumMod val="65000"/>
                    <a:lumOff val="35000"/>
                  </a:schemeClr>
                </a:solidFill>
              </a:rPr>
              <a:t> </a:t>
            </a:r>
            <a:r>
              <a:rPr lang="en-US" sz="1600" dirty="0" smtClean="0">
                <a:solidFill>
                  <a:schemeClr val="tx1">
                    <a:lumMod val="65000"/>
                    <a:lumOff val="35000"/>
                  </a:schemeClr>
                </a:solidFill>
              </a:rPr>
              <a:t>     columns</a:t>
            </a:r>
            <a:r>
              <a:rPr lang="en-US" sz="1600" dirty="0">
                <a:solidFill>
                  <a:schemeClr val="tx1">
                    <a:lumMod val="65000"/>
                    <a:lumOff val="35000"/>
                  </a:schemeClr>
                </a:solidFill>
              </a:rPr>
              <a:t>, turn </a:t>
            </a:r>
            <a:r>
              <a:rPr lang="en-US" sz="1600" dirty="0" smtClean="0">
                <a:solidFill>
                  <a:schemeClr val="tx1">
                    <a:lumMod val="65000"/>
                    <a:lumOff val="35000"/>
                  </a:schemeClr>
                </a:solidFill>
              </a:rPr>
              <a:t>off columns).</a:t>
            </a:r>
            <a:endParaRPr lang="en-US" sz="1600" dirty="0">
              <a:solidFill>
                <a:schemeClr val="tx1">
                  <a:lumMod val="65000"/>
                  <a:lumOff val="35000"/>
                </a:schemeClr>
              </a:solidFill>
            </a:endParaRPr>
          </a:p>
        </p:txBody>
      </p:sp>
    </p:spTree>
    <p:extLst>
      <p:ext uri="{BB962C8B-B14F-4D97-AF65-F5344CB8AC3E}">
        <p14:creationId xmlns:p14="http://schemas.microsoft.com/office/powerpoint/2010/main" val="36378627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smtClean="0"/>
              <a:t>PAGE </a:t>
            </a:r>
            <a:fld id="{2DF8BFE8-1D9F-4A2A-92B2-2BB7D12945B2}" type="slidenum">
              <a:rPr lang="en-US" smtClean="0"/>
              <a:pPr/>
              <a:t>20</a:t>
            </a:fld>
            <a:endParaRPr lang="en-US" dirty="0"/>
          </a:p>
        </p:txBody>
      </p:sp>
      <p:sp>
        <p:nvSpPr>
          <p:cNvPr id="3" name="Rectangle 2"/>
          <p:cNvSpPr/>
          <p:nvPr/>
        </p:nvSpPr>
        <p:spPr>
          <a:xfrm>
            <a:off x="1257946" y="4432111"/>
            <a:ext cx="10058398" cy="584775"/>
          </a:xfrm>
          <a:prstGeom prst="rect">
            <a:avLst/>
          </a:prstGeom>
        </p:spPr>
        <p:txBody>
          <a:bodyPr wrap="square">
            <a:spAutoFit/>
          </a:bodyPr>
          <a:lstStyle/>
          <a:p>
            <a:r>
              <a:rPr lang="en-US" sz="3200" dirty="0" smtClean="0">
                <a:latin typeface="Segoe UI" panose="020B0502040204020203" pitchFamily="34" charset="0"/>
                <a:ea typeface="Segoe UI" panose="020B0502040204020203" pitchFamily="34" charset="0"/>
                <a:cs typeface="Segoe UI" panose="020B0502040204020203" pitchFamily="34" charset="0"/>
              </a:rPr>
              <a:t>Export</a:t>
            </a:r>
          </a:p>
        </p:txBody>
      </p:sp>
    </p:spTree>
    <p:extLst>
      <p:ext uri="{BB962C8B-B14F-4D97-AF65-F5344CB8AC3E}">
        <p14:creationId xmlns:p14="http://schemas.microsoft.com/office/powerpoint/2010/main" val="7775931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21</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cxnSp>
        <p:nvCxnSpPr>
          <p:cNvPr id="5" name="Straight Connector 4"/>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220824" y="1350070"/>
            <a:ext cx="3629027" cy="584775"/>
          </a:xfrm>
          <a:prstGeom prst="rect">
            <a:avLst/>
          </a:prstGeom>
        </p:spPr>
        <p:txBody>
          <a:bodyPr wrap="square">
            <a:spAutoFit/>
          </a:bodyPr>
          <a:lstStyle/>
          <a:p>
            <a:r>
              <a:rPr lang="en-US" sz="1600" dirty="0" smtClean="0"/>
              <a:t>Export Menu</a:t>
            </a:r>
            <a:r>
              <a:rPr lang="en-US" sz="1600" dirty="0"/>
              <a:t> </a:t>
            </a:r>
            <a:r>
              <a:rPr lang="en-US" sz="1600" dirty="0" smtClean="0"/>
              <a:t>– No individual</a:t>
            </a:r>
            <a:r>
              <a:rPr lang="en-US" sz="1600" dirty="0"/>
              <a:t> </a:t>
            </a:r>
            <a:r>
              <a:rPr lang="en-US" sz="1600" dirty="0" smtClean="0"/>
              <a:t>rows</a:t>
            </a:r>
            <a:endParaRPr lang="en-US" sz="1600" dirty="0"/>
          </a:p>
          <a:p>
            <a:r>
              <a:rPr lang="en-US" sz="1600" dirty="0"/>
              <a:t>selected</a:t>
            </a:r>
            <a:endParaRPr lang="en-US" sz="1600" dirty="0">
              <a:solidFill>
                <a:srgbClr val="FF0000"/>
              </a:solidFill>
            </a:endParaRPr>
          </a:p>
        </p:txBody>
      </p:sp>
      <p:sp>
        <p:nvSpPr>
          <p:cNvPr id="7" name="TextBox 6"/>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8" name="Oval 7"/>
          <p:cNvSpPr/>
          <p:nvPr/>
        </p:nvSpPr>
        <p:spPr>
          <a:xfrm>
            <a:off x="13823441" y="1422814"/>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9" name="Oval 8"/>
          <p:cNvSpPr/>
          <p:nvPr/>
        </p:nvSpPr>
        <p:spPr>
          <a:xfrm>
            <a:off x="9820275" y="32781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17754668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22</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cxnSp>
        <p:nvCxnSpPr>
          <p:cNvPr id="5" name="Straight Arrow Connector 4"/>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4227945" y="1292920"/>
            <a:ext cx="3126606" cy="7832914"/>
          </a:xfrm>
          <a:prstGeom prst="rect">
            <a:avLst/>
          </a:prstGeom>
        </p:spPr>
        <p:txBody>
          <a:bodyPr wrap="square">
            <a:spAutoFit/>
          </a:bodyPr>
          <a:lstStyle/>
          <a:p>
            <a:endParaRPr lang="en-US" sz="600" dirty="0">
              <a:solidFill>
                <a:srgbClr val="FF0000"/>
              </a:solidFill>
            </a:endParaRPr>
          </a:p>
          <a:p>
            <a:r>
              <a:rPr lang="en-US" sz="1800" b="1" dirty="0" smtClean="0"/>
              <a:t>Export Menu: Export</a:t>
            </a:r>
            <a:r>
              <a:rPr lang="en-US" sz="1800" b="1" dirty="0"/>
              <a:t> </a:t>
            </a:r>
            <a:r>
              <a:rPr lang="en-US" sz="1800" b="1" dirty="0" smtClean="0"/>
              <a:t>entire</a:t>
            </a:r>
            <a:endParaRPr lang="en-US" sz="1800" b="1" dirty="0"/>
          </a:p>
          <a:p>
            <a:r>
              <a:rPr lang="en-US" sz="1800" b="1" dirty="0" smtClean="0"/>
              <a:t>Data grid</a:t>
            </a:r>
            <a:endParaRPr lang="en-US" sz="1800" dirty="0" smtClean="0"/>
          </a:p>
          <a:p>
            <a:endParaRPr lang="en-US" sz="1100" dirty="0"/>
          </a:p>
          <a:p>
            <a:r>
              <a:rPr lang="en-US" sz="1400" dirty="0" smtClean="0"/>
              <a:t>Export</a:t>
            </a:r>
            <a:r>
              <a:rPr lang="en-US" sz="1400" dirty="0"/>
              <a:t> </a:t>
            </a:r>
            <a:r>
              <a:rPr lang="en-US" sz="1400" dirty="0" smtClean="0"/>
              <a:t>menu</a:t>
            </a:r>
            <a:r>
              <a:rPr lang="en-US" sz="1400" dirty="0"/>
              <a:t> </a:t>
            </a:r>
            <a:r>
              <a:rPr lang="en-US" sz="1400" dirty="0" smtClean="0"/>
              <a:t>dropdown: Content</a:t>
            </a:r>
            <a:r>
              <a:rPr lang="en-US" sz="1400" dirty="0"/>
              <a:t> </a:t>
            </a:r>
            <a:r>
              <a:rPr lang="en-US" sz="1400" dirty="0" smtClean="0"/>
              <a:t>varies</a:t>
            </a:r>
            <a:r>
              <a:rPr lang="en-US" sz="1400" dirty="0"/>
              <a:t> </a:t>
            </a:r>
            <a:r>
              <a:rPr lang="en-US" sz="1400" dirty="0" smtClean="0"/>
              <a:t>depending</a:t>
            </a:r>
            <a:r>
              <a:rPr lang="en-US" sz="1400" dirty="0"/>
              <a:t> </a:t>
            </a:r>
            <a:r>
              <a:rPr lang="en-US" sz="1400" dirty="0" smtClean="0"/>
              <a:t>on</a:t>
            </a:r>
            <a:endParaRPr lang="en-US" sz="1400" dirty="0"/>
          </a:p>
          <a:p>
            <a:r>
              <a:rPr lang="en-US" sz="1400" dirty="0" smtClean="0"/>
              <a:t>If user</a:t>
            </a:r>
            <a:r>
              <a:rPr lang="en-US" sz="1400" dirty="0"/>
              <a:t> </a:t>
            </a:r>
            <a:r>
              <a:rPr lang="en-US" sz="1400" dirty="0" smtClean="0"/>
              <a:t>has</a:t>
            </a:r>
            <a:r>
              <a:rPr lang="en-US" sz="1400" dirty="0"/>
              <a:t> </a:t>
            </a:r>
            <a:r>
              <a:rPr lang="en-US" sz="1400" dirty="0" smtClean="0"/>
              <a:t>selected</a:t>
            </a:r>
            <a:r>
              <a:rPr lang="en-US" sz="1400" dirty="0"/>
              <a:t> </a:t>
            </a:r>
            <a:r>
              <a:rPr lang="en-US" sz="1400" dirty="0" smtClean="0"/>
              <a:t>individual</a:t>
            </a:r>
            <a:endParaRPr lang="en-US" sz="1400" dirty="0"/>
          </a:p>
          <a:p>
            <a:r>
              <a:rPr lang="en-US" sz="1400" dirty="0" smtClean="0"/>
              <a:t>Data grid</a:t>
            </a:r>
            <a:r>
              <a:rPr lang="en-US" sz="1400" dirty="0"/>
              <a:t> </a:t>
            </a:r>
            <a:r>
              <a:rPr lang="en-US" sz="1400" dirty="0" smtClean="0"/>
              <a:t> items/rows </a:t>
            </a:r>
          </a:p>
          <a:p>
            <a:endParaRPr lang="en-US" sz="600" dirty="0" smtClean="0"/>
          </a:p>
          <a:p>
            <a:r>
              <a:rPr lang="en-US" sz="1400" dirty="0" smtClean="0"/>
              <a:t>If no</a:t>
            </a:r>
            <a:r>
              <a:rPr lang="en-US" sz="1400" dirty="0"/>
              <a:t> </a:t>
            </a:r>
            <a:r>
              <a:rPr lang="en-US" sz="1400" dirty="0" smtClean="0"/>
              <a:t>row’s</a:t>
            </a:r>
            <a:r>
              <a:rPr lang="en-US" sz="1400" dirty="0"/>
              <a:t> </a:t>
            </a:r>
            <a:r>
              <a:rPr lang="en-US" sz="1400" dirty="0" smtClean="0"/>
              <a:t>been</a:t>
            </a:r>
            <a:r>
              <a:rPr lang="en-US" sz="1400" dirty="0"/>
              <a:t> </a:t>
            </a:r>
            <a:r>
              <a:rPr lang="en-US" sz="1400" dirty="0" smtClean="0"/>
              <a:t>selected the</a:t>
            </a:r>
            <a:endParaRPr lang="en-US" sz="1400" dirty="0"/>
          </a:p>
          <a:p>
            <a:r>
              <a:rPr lang="en-US" sz="1400" dirty="0" smtClean="0"/>
              <a:t>Entire data</a:t>
            </a:r>
            <a:r>
              <a:rPr lang="en-US" sz="1400" dirty="0"/>
              <a:t> </a:t>
            </a:r>
            <a:r>
              <a:rPr lang="en-US" sz="1400" dirty="0" smtClean="0"/>
              <a:t>grid</a:t>
            </a:r>
            <a:r>
              <a:rPr lang="en-US" sz="1400" dirty="0"/>
              <a:t> </a:t>
            </a:r>
            <a:r>
              <a:rPr lang="en-US" sz="1400" dirty="0" smtClean="0"/>
              <a:t>will</a:t>
            </a:r>
            <a:r>
              <a:rPr lang="en-US" sz="1400" dirty="0"/>
              <a:t> </a:t>
            </a:r>
            <a:r>
              <a:rPr lang="en-US" sz="1400" dirty="0" smtClean="0"/>
              <a:t>be</a:t>
            </a:r>
            <a:r>
              <a:rPr lang="en-US" sz="1400" dirty="0"/>
              <a:t> </a:t>
            </a:r>
            <a:r>
              <a:rPr lang="en-US" sz="1400" dirty="0" smtClean="0"/>
              <a:t>exported</a:t>
            </a:r>
            <a:r>
              <a:rPr lang="en-US" sz="1400" dirty="0"/>
              <a:t> </a:t>
            </a:r>
            <a:r>
              <a:rPr lang="en-US" sz="1400" dirty="0" smtClean="0"/>
              <a:t>upon</a:t>
            </a:r>
            <a:r>
              <a:rPr lang="en-US" sz="1400" dirty="0"/>
              <a:t> </a:t>
            </a:r>
            <a:r>
              <a:rPr lang="en-US" sz="1400" dirty="0" smtClean="0"/>
              <a:t>selecting</a:t>
            </a:r>
            <a:r>
              <a:rPr lang="en-US" sz="1400" dirty="0"/>
              <a:t> </a:t>
            </a:r>
            <a:r>
              <a:rPr lang="en-US" sz="1400" dirty="0" smtClean="0"/>
              <a:t>an</a:t>
            </a:r>
            <a:endParaRPr lang="en-US" sz="1400" dirty="0"/>
          </a:p>
          <a:p>
            <a:r>
              <a:rPr lang="en-US" sz="1400" dirty="0" smtClean="0"/>
              <a:t>Export option. Also, a descriptive note</a:t>
            </a:r>
            <a:r>
              <a:rPr lang="en-US" sz="1400" dirty="0"/>
              <a:t> </a:t>
            </a:r>
            <a:r>
              <a:rPr lang="en-US" sz="1400" dirty="0" smtClean="0"/>
              <a:t>is</a:t>
            </a:r>
            <a:r>
              <a:rPr lang="en-US" sz="1400" dirty="0"/>
              <a:t> </a:t>
            </a:r>
            <a:r>
              <a:rPr lang="en-US" sz="1400" dirty="0" smtClean="0"/>
              <a:t>provided</a:t>
            </a:r>
            <a:endParaRPr lang="en-US" sz="1400" dirty="0"/>
          </a:p>
          <a:p>
            <a:r>
              <a:rPr lang="en-US" sz="1400" dirty="0" smtClean="0"/>
              <a:t>To indicate</a:t>
            </a:r>
            <a:r>
              <a:rPr lang="en-US" sz="1400" dirty="0"/>
              <a:t> </a:t>
            </a:r>
            <a:r>
              <a:rPr lang="en-US" sz="1400" dirty="0" smtClean="0"/>
              <a:t>entire</a:t>
            </a:r>
            <a:r>
              <a:rPr lang="en-US" sz="1400" dirty="0"/>
              <a:t> </a:t>
            </a:r>
            <a:r>
              <a:rPr lang="en-US" sz="1400" dirty="0" smtClean="0"/>
              <a:t>row</a:t>
            </a:r>
            <a:r>
              <a:rPr lang="en-US" sz="1400" dirty="0"/>
              <a:t> </a:t>
            </a:r>
            <a:r>
              <a:rPr lang="en-US" sz="1400" dirty="0" smtClean="0"/>
              <a:t>will</a:t>
            </a:r>
            <a:r>
              <a:rPr lang="en-US" sz="1400" dirty="0"/>
              <a:t> </a:t>
            </a:r>
            <a:r>
              <a:rPr lang="en-US" sz="1400" dirty="0" smtClean="0"/>
              <a:t>be</a:t>
            </a:r>
            <a:endParaRPr lang="en-US" sz="1400" dirty="0"/>
          </a:p>
          <a:p>
            <a:r>
              <a:rPr lang="en-US" sz="1400" dirty="0"/>
              <a:t>exported</a:t>
            </a:r>
            <a:r>
              <a:rPr lang="en-US" sz="1400" dirty="0" smtClean="0"/>
              <a:t>.</a:t>
            </a:r>
          </a:p>
          <a:p>
            <a:endParaRPr lang="en-US" sz="1600" dirty="0">
              <a:solidFill>
                <a:srgbClr val="FF0000"/>
              </a:solidFill>
            </a:endParaRPr>
          </a:p>
          <a:p>
            <a:r>
              <a:rPr lang="en-US" sz="1400" dirty="0" smtClean="0"/>
              <a:t>By default, no</a:t>
            </a:r>
            <a:r>
              <a:rPr lang="en-US" sz="1400" dirty="0"/>
              <a:t> </a:t>
            </a:r>
            <a:r>
              <a:rPr lang="en-US" sz="1400" dirty="0" smtClean="0"/>
              <a:t>export</a:t>
            </a:r>
            <a:r>
              <a:rPr lang="en-US" sz="1400" dirty="0"/>
              <a:t> </a:t>
            </a:r>
            <a:r>
              <a:rPr lang="en-US" sz="1400" dirty="0" smtClean="0"/>
              <a:t>format</a:t>
            </a:r>
            <a:endParaRPr lang="en-US" sz="1400" dirty="0"/>
          </a:p>
          <a:p>
            <a:r>
              <a:rPr lang="en-US" sz="1400" dirty="0" smtClean="0"/>
              <a:t>Will be</a:t>
            </a:r>
            <a:r>
              <a:rPr lang="en-US" sz="1400" dirty="0"/>
              <a:t> </a:t>
            </a:r>
            <a:r>
              <a:rPr lang="en-US" sz="1400" dirty="0" smtClean="0"/>
              <a:t>selected</a:t>
            </a:r>
            <a:r>
              <a:rPr lang="en-US" sz="1800" dirty="0" smtClean="0"/>
              <a:t>.</a:t>
            </a:r>
          </a:p>
          <a:p>
            <a:endParaRPr lang="en-US" sz="600" dirty="0">
              <a:solidFill>
                <a:srgbClr val="FF0000"/>
              </a:solidFill>
            </a:endParaRPr>
          </a:p>
          <a:p>
            <a:r>
              <a:rPr lang="en-US" sz="1400" dirty="0" smtClean="0"/>
              <a:t>Export format</a:t>
            </a:r>
            <a:r>
              <a:rPr lang="en-US" sz="1400" dirty="0"/>
              <a:t> </a:t>
            </a:r>
            <a:r>
              <a:rPr lang="en-US" sz="1400" dirty="0" smtClean="0"/>
              <a:t>options: Once</a:t>
            </a:r>
            <a:endParaRPr lang="en-US" sz="1400" dirty="0"/>
          </a:p>
          <a:p>
            <a:r>
              <a:rPr lang="en-US" sz="1400" dirty="0" smtClean="0"/>
              <a:t>clicked, dropdown</a:t>
            </a:r>
            <a:r>
              <a:rPr lang="en-US" sz="1400" dirty="0"/>
              <a:t> </a:t>
            </a:r>
            <a:r>
              <a:rPr lang="en-US" sz="1400" dirty="0" smtClean="0"/>
              <a:t>menu</a:t>
            </a:r>
            <a:r>
              <a:rPr lang="en-US" sz="1400" dirty="0"/>
              <a:t> </a:t>
            </a:r>
            <a:r>
              <a:rPr lang="en-US" sz="1400" dirty="0" smtClean="0"/>
              <a:t>closes</a:t>
            </a:r>
            <a:endParaRPr lang="en-US" sz="1400" dirty="0"/>
          </a:p>
          <a:p>
            <a:r>
              <a:rPr lang="en-US" sz="1400" dirty="0" smtClean="0"/>
              <a:t>And data</a:t>
            </a:r>
            <a:r>
              <a:rPr lang="en-US" sz="1400" dirty="0"/>
              <a:t> </a:t>
            </a:r>
            <a:r>
              <a:rPr lang="en-US" sz="1400" dirty="0" smtClean="0"/>
              <a:t>is</a:t>
            </a:r>
            <a:r>
              <a:rPr lang="en-US" sz="1400" dirty="0"/>
              <a:t> </a:t>
            </a:r>
            <a:r>
              <a:rPr lang="en-US" sz="1400" dirty="0" smtClean="0"/>
              <a:t>exported</a:t>
            </a:r>
            <a:r>
              <a:rPr lang="en-US" sz="1400" dirty="0"/>
              <a:t> </a:t>
            </a:r>
            <a:r>
              <a:rPr lang="en-US" sz="1400" dirty="0" smtClean="0"/>
              <a:t>as</a:t>
            </a:r>
            <a:r>
              <a:rPr lang="en-US" sz="1400" dirty="0"/>
              <a:t> </a:t>
            </a:r>
            <a:r>
              <a:rPr lang="en-US" sz="1400" dirty="0" smtClean="0"/>
              <a:t>per</a:t>
            </a:r>
            <a:endParaRPr lang="en-US" sz="1400" dirty="0"/>
          </a:p>
          <a:p>
            <a:r>
              <a:rPr lang="en-US" sz="1400" dirty="0" smtClean="0"/>
              <a:t>Export  selection.</a:t>
            </a:r>
          </a:p>
          <a:p>
            <a:endParaRPr lang="en-US" sz="600" dirty="0">
              <a:solidFill>
                <a:srgbClr val="FF0000"/>
              </a:solidFill>
            </a:endParaRPr>
          </a:p>
          <a:p>
            <a:r>
              <a:rPr lang="en-US" sz="1400" dirty="0" smtClean="0"/>
              <a:t>Upon clicking</a:t>
            </a:r>
            <a:r>
              <a:rPr lang="en-US" sz="1400" dirty="0"/>
              <a:t> </a:t>
            </a:r>
            <a:r>
              <a:rPr lang="en-US" sz="1400" dirty="0" smtClean="0"/>
              <a:t>checkbox</a:t>
            </a:r>
            <a:r>
              <a:rPr lang="en-US" sz="1400" dirty="0"/>
              <a:t> </a:t>
            </a:r>
            <a:r>
              <a:rPr lang="en-US" sz="1400" dirty="0" smtClean="0"/>
              <a:t>next</a:t>
            </a:r>
            <a:r>
              <a:rPr lang="en-US" sz="1400" dirty="0"/>
              <a:t> </a:t>
            </a:r>
            <a:r>
              <a:rPr lang="en-US" sz="1400" dirty="0" smtClean="0"/>
              <a:t>to</a:t>
            </a:r>
            <a:endParaRPr lang="en-US" sz="1400" dirty="0"/>
          </a:p>
          <a:p>
            <a:r>
              <a:rPr lang="en-US" sz="1400" dirty="0" smtClean="0"/>
              <a:t>One or</a:t>
            </a:r>
            <a:r>
              <a:rPr lang="en-US" sz="1400" dirty="0"/>
              <a:t> </a:t>
            </a:r>
            <a:r>
              <a:rPr lang="en-US" sz="1400" dirty="0" smtClean="0"/>
              <a:t>more</a:t>
            </a:r>
            <a:r>
              <a:rPr lang="en-US" sz="1400" dirty="0"/>
              <a:t> </a:t>
            </a:r>
            <a:r>
              <a:rPr lang="en-US" sz="1400" dirty="0" smtClean="0"/>
              <a:t>rows, only</a:t>
            </a:r>
            <a:r>
              <a:rPr lang="en-US" sz="1400" dirty="0"/>
              <a:t> </a:t>
            </a:r>
            <a:r>
              <a:rPr lang="en-US" sz="1400" dirty="0" smtClean="0"/>
              <a:t>those</a:t>
            </a:r>
            <a:endParaRPr lang="en-US" sz="1400" dirty="0"/>
          </a:p>
          <a:p>
            <a:r>
              <a:rPr lang="en-US" sz="1400" dirty="0"/>
              <a:t>“</a:t>
            </a:r>
            <a:r>
              <a:rPr lang="en-US" sz="1400" dirty="0" smtClean="0"/>
              <a:t>checked” rows</a:t>
            </a:r>
            <a:r>
              <a:rPr lang="en-US" sz="1400" dirty="0"/>
              <a:t> </a:t>
            </a:r>
            <a:r>
              <a:rPr lang="en-US" sz="1400" dirty="0" smtClean="0"/>
              <a:t>will</a:t>
            </a:r>
            <a:r>
              <a:rPr lang="en-US" sz="1400" dirty="0"/>
              <a:t> </a:t>
            </a:r>
            <a:r>
              <a:rPr lang="en-US" sz="1400" dirty="0" smtClean="0"/>
              <a:t>be</a:t>
            </a:r>
            <a:r>
              <a:rPr lang="en-US" sz="1400" dirty="0"/>
              <a:t> </a:t>
            </a:r>
            <a:r>
              <a:rPr lang="en-US" sz="1400" dirty="0" smtClean="0"/>
              <a:t>exported</a:t>
            </a:r>
            <a:r>
              <a:rPr lang="en-US" sz="1400" dirty="0"/>
              <a:t> </a:t>
            </a:r>
            <a:r>
              <a:rPr lang="en-US" sz="1400" dirty="0" smtClean="0"/>
              <a:t>when</a:t>
            </a:r>
            <a:r>
              <a:rPr lang="en-US" sz="1400" dirty="0"/>
              <a:t> </a:t>
            </a:r>
            <a:r>
              <a:rPr lang="en-US" sz="1400" dirty="0" smtClean="0"/>
              <a:t>clicking</a:t>
            </a:r>
            <a:r>
              <a:rPr lang="en-US" sz="1400" dirty="0"/>
              <a:t> </a:t>
            </a:r>
            <a:r>
              <a:rPr lang="en-US" sz="1400" dirty="0" smtClean="0"/>
              <a:t>on</a:t>
            </a:r>
            <a:r>
              <a:rPr lang="en-US" sz="1400" dirty="0"/>
              <a:t> </a:t>
            </a:r>
            <a:r>
              <a:rPr lang="en-US" sz="1400" dirty="0" smtClean="0"/>
              <a:t>an</a:t>
            </a:r>
            <a:endParaRPr lang="en-US" sz="1400" dirty="0"/>
          </a:p>
          <a:p>
            <a:r>
              <a:rPr lang="en-US" sz="1400" dirty="0" smtClean="0"/>
              <a:t>Export option (e.g. Excel, CSV</a:t>
            </a:r>
            <a:r>
              <a:rPr lang="en-US" sz="1400" dirty="0"/>
              <a:t>,</a:t>
            </a:r>
          </a:p>
          <a:p>
            <a:r>
              <a:rPr lang="en-US" sz="1400" dirty="0" smtClean="0"/>
              <a:t>PDF) </a:t>
            </a:r>
          </a:p>
          <a:p>
            <a:endParaRPr lang="en-US" sz="600" dirty="0"/>
          </a:p>
          <a:p>
            <a:r>
              <a:rPr lang="en-US" sz="1400" dirty="0" smtClean="0"/>
              <a:t>08/03-</a:t>
            </a:r>
            <a:r>
              <a:rPr lang="en-US" sz="1400" dirty="0"/>
              <a:t>-‐</a:t>
            </a:r>
            <a:r>
              <a:rPr lang="en-US" sz="1400" dirty="0" smtClean="0"/>
              <a:t>Need to</a:t>
            </a:r>
            <a:r>
              <a:rPr lang="en-US" sz="1400" dirty="0"/>
              <a:t> </a:t>
            </a:r>
            <a:r>
              <a:rPr lang="en-US" sz="1400" dirty="0" smtClean="0"/>
              <a:t>provide</a:t>
            </a:r>
            <a:endParaRPr lang="en-US" sz="1400" dirty="0"/>
          </a:p>
          <a:p>
            <a:r>
              <a:rPr lang="en-US" sz="1400" dirty="0" smtClean="0"/>
              <a:t>Scenarios for</a:t>
            </a:r>
            <a:r>
              <a:rPr lang="en-US" sz="1400" dirty="0"/>
              <a:t> </a:t>
            </a:r>
            <a:r>
              <a:rPr lang="en-US" sz="1400" dirty="0" smtClean="0"/>
              <a:t>1) if</a:t>
            </a:r>
            <a:r>
              <a:rPr lang="en-US" sz="1400" dirty="0"/>
              <a:t> </a:t>
            </a:r>
            <a:r>
              <a:rPr lang="en-US" sz="1400" dirty="0" smtClean="0"/>
              <a:t> exporting</a:t>
            </a:r>
            <a:r>
              <a:rPr lang="en-US" sz="1400" dirty="0"/>
              <a:t> </a:t>
            </a:r>
            <a:r>
              <a:rPr lang="en-US" sz="1400" dirty="0" smtClean="0"/>
              <a:t>all</a:t>
            </a:r>
            <a:endParaRPr lang="en-US" sz="1400" dirty="0"/>
          </a:p>
          <a:p>
            <a:r>
              <a:rPr lang="en-US" sz="1400" dirty="0"/>
              <a:t>(</a:t>
            </a:r>
            <a:r>
              <a:rPr lang="en-US" sz="1400" dirty="0" smtClean="0"/>
              <a:t>none selected</a:t>
            </a:r>
            <a:r>
              <a:rPr lang="en-US" sz="1400" dirty="0"/>
              <a:t> </a:t>
            </a:r>
            <a:r>
              <a:rPr lang="en-US" sz="1400" dirty="0" smtClean="0"/>
              <a:t>and</a:t>
            </a:r>
            <a:r>
              <a:rPr lang="en-US" sz="1400" dirty="0"/>
              <a:t> </a:t>
            </a:r>
            <a:r>
              <a:rPr lang="en-US" sz="1400" dirty="0" smtClean="0"/>
              <a:t>none</a:t>
            </a:r>
            <a:endParaRPr lang="en-US" sz="1400" dirty="0"/>
          </a:p>
          <a:p>
            <a:r>
              <a:rPr lang="en-US" sz="1400" dirty="0" smtClean="0"/>
              <a:t>filtered) 2) all</a:t>
            </a:r>
            <a:r>
              <a:rPr lang="en-US" sz="1400" dirty="0"/>
              <a:t> </a:t>
            </a:r>
            <a:r>
              <a:rPr lang="en-US" sz="1400" dirty="0" smtClean="0"/>
              <a:t>exported, only</a:t>
            </a:r>
            <a:endParaRPr lang="en-US" sz="1400" dirty="0"/>
          </a:p>
          <a:p>
            <a:r>
              <a:rPr lang="en-US" sz="1400" dirty="0" smtClean="0"/>
              <a:t>filtered, 3) all</a:t>
            </a:r>
            <a:r>
              <a:rPr lang="en-US" sz="1400" dirty="0"/>
              <a:t> </a:t>
            </a:r>
            <a:r>
              <a:rPr lang="en-US" sz="1400" dirty="0" smtClean="0"/>
              <a:t>exported, only</a:t>
            </a:r>
            <a:endParaRPr lang="en-US" sz="1400" dirty="0"/>
          </a:p>
          <a:p>
            <a:r>
              <a:rPr lang="en-US" sz="1400" dirty="0" smtClean="0"/>
              <a:t>filtered, selected</a:t>
            </a:r>
            <a:r>
              <a:rPr lang="en-US" sz="1400" dirty="0"/>
              <a:t> </a:t>
            </a:r>
            <a:r>
              <a:rPr lang="en-US" sz="1400" dirty="0" smtClean="0"/>
              <a:t>items. </a:t>
            </a:r>
            <a:endParaRPr lang="en-US" sz="1400" dirty="0">
              <a:solidFill>
                <a:srgbClr val="FF0000"/>
              </a:solidFill>
            </a:endParaRPr>
          </a:p>
        </p:txBody>
      </p:sp>
      <p:sp>
        <p:nvSpPr>
          <p:cNvPr id="8" name="Oval 7"/>
          <p:cNvSpPr/>
          <p:nvPr/>
        </p:nvSpPr>
        <p:spPr>
          <a:xfrm>
            <a:off x="13846683" y="1546161"/>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9" name="Oval 8"/>
          <p:cNvSpPr/>
          <p:nvPr/>
        </p:nvSpPr>
        <p:spPr>
          <a:xfrm>
            <a:off x="13895070" y="63261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2</a:t>
            </a:r>
            <a:endParaRPr lang="en-US" sz="1600" dirty="0"/>
          </a:p>
        </p:txBody>
      </p:sp>
      <p:sp>
        <p:nvSpPr>
          <p:cNvPr id="10" name="TextBox 9"/>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11" name="Oval 10"/>
          <p:cNvSpPr/>
          <p:nvPr/>
        </p:nvSpPr>
        <p:spPr>
          <a:xfrm>
            <a:off x="9972675" y="33543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2" name="Oval 11"/>
          <p:cNvSpPr/>
          <p:nvPr/>
        </p:nvSpPr>
        <p:spPr>
          <a:xfrm>
            <a:off x="3030918" y="4764088"/>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2</a:t>
            </a:r>
            <a:endParaRPr lang="en-US" sz="1600" dirty="0"/>
          </a:p>
        </p:txBody>
      </p:sp>
    </p:spTree>
    <p:extLst>
      <p:ext uri="{BB962C8B-B14F-4D97-AF65-F5344CB8AC3E}">
        <p14:creationId xmlns:p14="http://schemas.microsoft.com/office/powerpoint/2010/main" val="41028446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smtClean="0"/>
              <a:t>PAGE </a:t>
            </a:r>
            <a:fld id="{2DF8BFE8-1D9F-4A2A-92B2-2BB7D12945B2}" type="slidenum">
              <a:rPr lang="en-US" smtClean="0"/>
              <a:pPr/>
              <a:t>23</a:t>
            </a:fld>
            <a:endParaRPr lang="en-US" dirty="0"/>
          </a:p>
        </p:txBody>
      </p:sp>
      <p:sp>
        <p:nvSpPr>
          <p:cNvPr id="3" name="Rectangle 2"/>
          <p:cNvSpPr/>
          <p:nvPr/>
        </p:nvSpPr>
        <p:spPr>
          <a:xfrm>
            <a:off x="1257946" y="4432111"/>
            <a:ext cx="10058398" cy="584775"/>
          </a:xfrm>
          <a:prstGeom prst="rect">
            <a:avLst/>
          </a:prstGeom>
        </p:spPr>
        <p:txBody>
          <a:bodyPr wrap="square">
            <a:spAutoFit/>
          </a:bodyPr>
          <a:lstStyle/>
          <a:p>
            <a:r>
              <a:rPr lang="en-US" sz="3200" dirty="0" smtClean="0">
                <a:latin typeface="Segoe UI" panose="020B0502040204020203" pitchFamily="34" charset="0"/>
                <a:ea typeface="Segoe UI" panose="020B0502040204020203" pitchFamily="34" charset="0"/>
                <a:cs typeface="Segoe UI" panose="020B0502040204020203" pitchFamily="34" charset="0"/>
              </a:rPr>
              <a:t>Share</a:t>
            </a:r>
          </a:p>
        </p:txBody>
      </p:sp>
    </p:spTree>
    <p:extLst>
      <p:ext uri="{BB962C8B-B14F-4D97-AF65-F5344CB8AC3E}">
        <p14:creationId xmlns:p14="http://schemas.microsoft.com/office/powerpoint/2010/main" val="36950877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24</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
        <p:nvSpPr>
          <p:cNvPr id="5" name="Rectangle 4"/>
          <p:cNvSpPr/>
          <p:nvPr/>
        </p:nvSpPr>
        <p:spPr>
          <a:xfrm>
            <a:off x="14227945" y="1292920"/>
            <a:ext cx="3126606" cy="3600986"/>
          </a:xfrm>
          <a:prstGeom prst="rect">
            <a:avLst/>
          </a:prstGeom>
        </p:spPr>
        <p:txBody>
          <a:bodyPr wrap="square">
            <a:spAutoFit/>
          </a:bodyPr>
          <a:lstStyle/>
          <a:p>
            <a:r>
              <a:rPr lang="en-US" sz="1600" b="1" dirty="0" smtClean="0"/>
              <a:t>Print and</a:t>
            </a:r>
            <a:r>
              <a:rPr lang="en-US" sz="1600" b="1" dirty="0"/>
              <a:t> </a:t>
            </a:r>
            <a:r>
              <a:rPr lang="en-US" sz="1600" b="1" dirty="0" smtClean="0"/>
              <a:t>Share</a:t>
            </a:r>
            <a:r>
              <a:rPr lang="en-US" sz="1600" b="1" dirty="0"/>
              <a:t> </a:t>
            </a:r>
            <a:r>
              <a:rPr lang="en-US" sz="1600" b="1" dirty="0" smtClean="0"/>
              <a:t>this</a:t>
            </a:r>
            <a:r>
              <a:rPr lang="en-US" sz="1600" b="1" dirty="0"/>
              <a:t> </a:t>
            </a:r>
            <a:r>
              <a:rPr lang="en-US" sz="1600" b="1" dirty="0" smtClean="0"/>
              <a:t>URL</a:t>
            </a:r>
            <a:r>
              <a:rPr lang="en-US" sz="1600" b="1" dirty="0"/>
              <a:t> </a:t>
            </a:r>
            <a:r>
              <a:rPr lang="en-US" sz="1600" b="1" dirty="0" smtClean="0"/>
              <a:t>functionality</a:t>
            </a:r>
          </a:p>
          <a:p>
            <a:endParaRPr lang="en-US" sz="1400" dirty="0"/>
          </a:p>
          <a:p>
            <a:r>
              <a:rPr lang="en-US" sz="1400" dirty="0" smtClean="0"/>
              <a:t>Print action</a:t>
            </a:r>
            <a:r>
              <a:rPr lang="en-US" sz="1400" dirty="0"/>
              <a:t> </a:t>
            </a:r>
            <a:r>
              <a:rPr lang="en-US" sz="1400" dirty="0" smtClean="0"/>
              <a:t>will</a:t>
            </a:r>
            <a:r>
              <a:rPr lang="en-US" sz="1400" dirty="0"/>
              <a:t> </a:t>
            </a:r>
            <a:r>
              <a:rPr lang="en-US" sz="1400" dirty="0" smtClean="0"/>
              <a:t>open</a:t>
            </a:r>
            <a:r>
              <a:rPr lang="en-US" sz="1400" dirty="0"/>
              <a:t> </a:t>
            </a:r>
            <a:r>
              <a:rPr lang="en-US" sz="1400" dirty="0" smtClean="0"/>
              <a:t>a</a:t>
            </a:r>
            <a:r>
              <a:rPr lang="en-US" sz="1400" dirty="0"/>
              <a:t> </a:t>
            </a:r>
            <a:r>
              <a:rPr lang="en-US" sz="1400" dirty="0" smtClean="0"/>
              <a:t>Print</a:t>
            </a:r>
            <a:endParaRPr lang="en-US" sz="1400" dirty="0"/>
          </a:p>
          <a:p>
            <a:r>
              <a:rPr lang="en-US" sz="1400" dirty="0" smtClean="0"/>
              <a:t>Dialog box</a:t>
            </a:r>
            <a:r>
              <a:rPr lang="en-US" sz="1400" dirty="0"/>
              <a:t> </a:t>
            </a:r>
            <a:r>
              <a:rPr lang="en-US" sz="1400" dirty="0" smtClean="0"/>
              <a:t>as</a:t>
            </a:r>
            <a:r>
              <a:rPr lang="en-US" sz="1400" dirty="0"/>
              <a:t> </a:t>
            </a:r>
            <a:r>
              <a:rPr lang="en-US" sz="1400" dirty="0" smtClean="0"/>
              <a:t>per</a:t>
            </a:r>
            <a:r>
              <a:rPr lang="en-US" sz="1400" dirty="0"/>
              <a:t> </a:t>
            </a:r>
            <a:r>
              <a:rPr lang="en-US" sz="1400" dirty="0" smtClean="0"/>
              <a:t>existing</a:t>
            </a:r>
            <a:endParaRPr lang="en-US" sz="1400" dirty="0"/>
          </a:p>
          <a:p>
            <a:r>
              <a:rPr lang="en-US" sz="1400" dirty="0" smtClean="0"/>
              <a:t>functionality. </a:t>
            </a:r>
          </a:p>
          <a:p>
            <a:endParaRPr lang="en-US" sz="1400" dirty="0"/>
          </a:p>
          <a:p>
            <a:r>
              <a:rPr lang="en-US" sz="1400" dirty="0" smtClean="0"/>
              <a:t>Share this</a:t>
            </a:r>
            <a:r>
              <a:rPr lang="en-US" sz="1400" dirty="0"/>
              <a:t> </a:t>
            </a:r>
            <a:r>
              <a:rPr lang="en-US" sz="1400" dirty="0" smtClean="0"/>
              <a:t>URL button: </a:t>
            </a:r>
          </a:p>
          <a:p>
            <a:r>
              <a:rPr lang="en-US" sz="1400" dirty="0" smtClean="0"/>
              <a:t>Upon click, will</a:t>
            </a:r>
            <a:r>
              <a:rPr lang="en-US" sz="1400" dirty="0"/>
              <a:t> </a:t>
            </a:r>
            <a:r>
              <a:rPr lang="en-US" sz="1400" dirty="0" smtClean="0"/>
              <a:t>provide</a:t>
            </a:r>
            <a:endParaRPr lang="en-US" sz="1400" dirty="0"/>
          </a:p>
          <a:p>
            <a:r>
              <a:rPr lang="en-US" sz="1400" dirty="0" smtClean="0"/>
              <a:t>A confirmation</a:t>
            </a:r>
            <a:r>
              <a:rPr lang="en-US" sz="1400" dirty="0"/>
              <a:t> </a:t>
            </a:r>
            <a:r>
              <a:rPr lang="en-US" sz="1400" dirty="0" smtClean="0"/>
              <a:t>message</a:t>
            </a:r>
            <a:r>
              <a:rPr lang="en-US" sz="1400" dirty="0"/>
              <a:t> </a:t>
            </a:r>
            <a:r>
              <a:rPr lang="en-US" sz="1400" dirty="0" smtClean="0"/>
              <a:t>which</a:t>
            </a:r>
            <a:endParaRPr lang="en-US" sz="1400" dirty="0"/>
          </a:p>
          <a:p>
            <a:r>
              <a:rPr lang="en-US" sz="1400" dirty="0" smtClean="0"/>
              <a:t>Will fade</a:t>
            </a:r>
            <a:r>
              <a:rPr lang="en-US" sz="1400" dirty="0"/>
              <a:t> </a:t>
            </a:r>
            <a:r>
              <a:rPr lang="en-US" sz="1400" dirty="0" smtClean="0"/>
              <a:t>out</a:t>
            </a:r>
            <a:r>
              <a:rPr lang="en-US" sz="1400" dirty="0"/>
              <a:t> </a:t>
            </a:r>
            <a:r>
              <a:rPr lang="en-US" sz="1400" dirty="0" smtClean="0"/>
              <a:t>automatically</a:t>
            </a:r>
            <a:r>
              <a:rPr lang="en-US" sz="1400" dirty="0"/>
              <a:t> </a:t>
            </a:r>
            <a:r>
              <a:rPr lang="en-US" sz="1400" dirty="0" err="1" smtClean="0"/>
              <a:t>ader</a:t>
            </a:r>
            <a:r>
              <a:rPr lang="en-US" sz="1400" dirty="0"/>
              <a:t> </a:t>
            </a:r>
            <a:r>
              <a:rPr lang="en-US" sz="1400" dirty="0" smtClean="0"/>
              <a:t>3</a:t>
            </a:r>
            <a:r>
              <a:rPr lang="en-US" sz="1400" dirty="0"/>
              <a:t> </a:t>
            </a:r>
            <a:r>
              <a:rPr lang="en-US" sz="1400" dirty="0" err="1" smtClean="0"/>
              <a:t>secs</a:t>
            </a:r>
            <a:r>
              <a:rPr lang="en-US" sz="1400" dirty="0"/>
              <a:t> </a:t>
            </a:r>
            <a:r>
              <a:rPr lang="en-US" sz="1400" dirty="0" smtClean="0"/>
              <a:t>or</a:t>
            </a:r>
            <a:r>
              <a:rPr lang="en-US" sz="1400" dirty="0"/>
              <a:t> </a:t>
            </a:r>
            <a:r>
              <a:rPr lang="en-US" sz="1400" dirty="0" smtClean="0"/>
              <a:t>user</a:t>
            </a:r>
            <a:r>
              <a:rPr lang="en-US" sz="1400" dirty="0"/>
              <a:t> </a:t>
            </a:r>
            <a:r>
              <a:rPr lang="en-US" sz="1400" dirty="0" smtClean="0"/>
              <a:t>can</a:t>
            </a:r>
            <a:r>
              <a:rPr lang="en-US" sz="1400" dirty="0"/>
              <a:t> </a:t>
            </a:r>
            <a:r>
              <a:rPr lang="en-US" sz="1400" dirty="0" smtClean="0"/>
              <a:t>close</a:t>
            </a:r>
            <a:r>
              <a:rPr lang="en-US" sz="1400" dirty="0"/>
              <a:t> </a:t>
            </a:r>
            <a:r>
              <a:rPr lang="en-US" sz="1400" dirty="0" smtClean="0"/>
              <a:t>it</a:t>
            </a:r>
            <a:endParaRPr lang="en-US" sz="1400" dirty="0"/>
          </a:p>
          <a:p>
            <a:r>
              <a:rPr lang="en-US" sz="1400" dirty="0" smtClean="0"/>
              <a:t>By clicking</a:t>
            </a:r>
            <a:r>
              <a:rPr lang="en-US" sz="1400" dirty="0"/>
              <a:t> </a:t>
            </a:r>
            <a:r>
              <a:rPr lang="en-US" sz="1400" dirty="0" smtClean="0"/>
              <a:t>on</a:t>
            </a:r>
            <a:r>
              <a:rPr lang="en-US" sz="1400" dirty="0"/>
              <a:t> </a:t>
            </a:r>
            <a:r>
              <a:rPr lang="en-US" sz="1400" dirty="0" smtClean="0"/>
              <a:t>cross</a:t>
            </a:r>
            <a:r>
              <a:rPr lang="en-US" sz="1400" dirty="0"/>
              <a:t> </a:t>
            </a:r>
            <a:r>
              <a:rPr lang="en-US" sz="1400" dirty="0" smtClean="0"/>
              <a:t>icon</a:t>
            </a:r>
            <a:r>
              <a:rPr lang="en-US" sz="1400" dirty="0"/>
              <a:t> </a:t>
            </a:r>
            <a:r>
              <a:rPr lang="en-US" sz="1400" dirty="0" smtClean="0"/>
              <a:t>Add</a:t>
            </a:r>
            <a:endParaRPr lang="en-US" sz="1400" dirty="0"/>
          </a:p>
          <a:p>
            <a:endParaRPr lang="en-US" sz="1400" dirty="0" smtClean="0">
              <a:solidFill>
                <a:srgbClr val="FF0000"/>
              </a:solidFill>
            </a:endParaRPr>
          </a:p>
          <a:p>
            <a:endParaRPr lang="en-US" sz="1400" dirty="0">
              <a:solidFill>
                <a:srgbClr val="FF0000"/>
              </a:solidFill>
            </a:endParaRPr>
          </a:p>
          <a:p>
            <a:r>
              <a:rPr lang="en-US" sz="1400" dirty="0" smtClean="0"/>
              <a:t>Please see next slides for interactions</a:t>
            </a:r>
            <a:endParaRPr lang="en-US" sz="1400" dirty="0"/>
          </a:p>
        </p:txBody>
      </p:sp>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8" name="Oval 7"/>
          <p:cNvSpPr/>
          <p:nvPr/>
        </p:nvSpPr>
        <p:spPr>
          <a:xfrm>
            <a:off x="13833676" y="2031174"/>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1</a:t>
            </a:r>
            <a:endParaRPr lang="en-US" sz="1400" dirty="0"/>
          </a:p>
        </p:txBody>
      </p:sp>
      <p:sp>
        <p:nvSpPr>
          <p:cNvPr id="9" name="Oval 8"/>
          <p:cNvSpPr/>
          <p:nvPr/>
        </p:nvSpPr>
        <p:spPr>
          <a:xfrm>
            <a:off x="13827002" y="2954337"/>
            <a:ext cx="265176" cy="24106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2</a:t>
            </a:r>
            <a:endParaRPr lang="en-US" sz="1400" dirty="0"/>
          </a:p>
        </p:txBody>
      </p:sp>
      <p:sp>
        <p:nvSpPr>
          <p:cNvPr id="10" name="Oval 9"/>
          <p:cNvSpPr/>
          <p:nvPr/>
        </p:nvSpPr>
        <p:spPr>
          <a:xfrm>
            <a:off x="10734675" y="33543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1" name="Oval 10"/>
          <p:cNvSpPr/>
          <p:nvPr/>
        </p:nvSpPr>
        <p:spPr>
          <a:xfrm>
            <a:off x="12563475" y="33543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2</a:t>
            </a:r>
            <a:endParaRPr lang="en-US" sz="1600" dirty="0"/>
          </a:p>
        </p:txBody>
      </p:sp>
    </p:spTree>
    <p:extLst>
      <p:ext uri="{BB962C8B-B14F-4D97-AF65-F5344CB8AC3E}">
        <p14:creationId xmlns:p14="http://schemas.microsoft.com/office/powerpoint/2010/main" val="23923419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25</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Tree>
    <p:extLst>
      <p:ext uri="{BB962C8B-B14F-4D97-AF65-F5344CB8AC3E}">
        <p14:creationId xmlns:p14="http://schemas.microsoft.com/office/powerpoint/2010/main" val="39977410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26</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p:spPr>
      </p:pic>
    </p:spTree>
    <p:extLst>
      <p:ext uri="{BB962C8B-B14F-4D97-AF65-F5344CB8AC3E}">
        <p14:creationId xmlns:p14="http://schemas.microsoft.com/office/powerpoint/2010/main" val="10834578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smtClean="0"/>
              <a:t>PAGE </a:t>
            </a:r>
            <a:fld id="{2DF8BFE8-1D9F-4A2A-92B2-2BB7D12945B2}" type="slidenum">
              <a:rPr lang="en-US" smtClean="0"/>
              <a:pPr/>
              <a:t>27</a:t>
            </a:fld>
            <a:endParaRPr lang="en-US" dirty="0"/>
          </a:p>
        </p:txBody>
      </p:sp>
      <p:sp>
        <p:nvSpPr>
          <p:cNvPr id="3" name="Rectangle 2"/>
          <p:cNvSpPr/>
          <p:nvPr/>
        </p:nvSpPr>
        <p:spPr>
          <a:xfrm>
            <a:off x="1257946" y="4432111"/>
            <a:ext cx="10058398" cy="584775"/>
          </a:xfrm>
          <a:prstGeom prst="rect">
            <a:avLst/>
          </a:prstGeom>
        </p:spPr>
        <p:txBody>
          <a:bodyPr wrap="square">
            <a:spAutoFit/>
          </a:bodyPr>
          <a:lstStyle/>
          <a:p>
            <a:r>
              <a:rPr lang="en-US" sz="3200" dirty="0" smtClean="0">
                <a:latin typeface="Segoe UI" panose="020B0502040204020203" pitchFamily="34" charset="0"/>
                <a:ea typeface="Segoe UI" panose="020B0502040204020203" pitchFamily="34" charset="0"/>
                <a:cs typeface="Segoe UI" panose="020B0502040204020203" pitchFamily="34" charset="0"/>
              </a:rPr>
              <a:t>Attribute Charting</a:t>
            </a:r>
          </a:p>
        </p:txBody>
      </p:sp>
    </p:spTree>
    <p:extLst>
      <p:ext uri="{BB962C8B-B14F-4D97-AF65-F5344CB8AC3E}">
        <p14:creationId xmlns:p14="http://schemas.microsoft.com/office/powerpoint/2010/main" val="12485331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28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cxnSp>
        <p:nvCxnSpPr>
          <p:cNvPr id="5" name="Straight Connector 4"/>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11" name="Rectangle 10"/>
          <p:cNvSpPr/>
          <p:nvPr/>
        </p:nvSpPr>
        <p:spPr>
          <a:xfrm>
            <a:off x="14227945" y="1494345"/>
            <a:ext cx="2983730" cy="1877437"/>
          </a:xfrm>
          <a:prstGeom prst="rect">
            <a:avLst/>
          </a:prstGeom>
        </p:spPr>
        <p:txBody>
          <a:bodyPr wrap="square">
            <a:spAutoFit/>
          </a:bodyPr>
          <a:lstStyle/>
          <a:p>
            <a:r>
              <a:rPr lang="en-US" sz="1400" dirty="0" smtClean="0"/>
              <a:t>The chart</a:t>
            </a:r>
            <a:r>
              <a:rPr lang="en-US" sz="1400" dirty="0"/>
              <a:t> </a:t>
            </a:r>
            <a:r>
              <a:rPr lang="en-US" sz="1400" dirty="0" smtClean="0"/>
              <a:t>option</a:t>
            </a:r>
            <a:r>
              <a:rPr lang="en-US" sz="1400" dirty="0"/>
              <a:t> </a:t>
            </a:r>
            <a:r>
              <a:rPr lang="en-US" sz="1400" dirty="0" smtClean="0"/>
              <a:t>becomes</a:t>
            </a:r>
            <a:endParaRPr lang="en-US" sz="1400" dirty="0"/>
          </a:p>
          <a:p>
            <a:r>
              <a:rPr lang="en-US" sz="1400" dirty="0" smtClean="0"/>
              <a:t>Enabled and</a:t>
            </a:r>
            <a:r>
              <a:rPr lang="en-US" sz="1400" dirty="0"/>
              <a:t> </a:t>
            </a:r>
            <a:r>
              <a:rPr lang="en-US" sz="1400" dirty="0" smtClean="0"/>
              <a:t>upon</a:t>
            </a:r>
            <a:r>
              <a:rPr lang="en-US" sz="1400" dirty="0"/>
              <a:t> </a:t>
            </a:r>
            <a:r>
              <a:rPr lang="en-US" sz="1400" dirty="0" smtClean="0"/>
              <a:t>click, provides</a:t>
            </a:r>
            <a:r>
              <a:rPr lang="en-US" sz="1400" dirty="0"/>
              <a:t> </a:t>
            </a:r>
            <a:r>
              <a:rPr lang="en-US" sz="1400" dirty="0" smtClean="0"/>
              <a:t>a</a:t>
            </a:r>
            <a:r>
              <a:rPr lang="en-US" sz="1400" dirty="0"/>
              <a:t> </a:t>
            </a:r>
            <a:r>
              <a:rPr lang="en-US" sz="1400" dirty="0" smtClean="0"/>
              <a:t>list</a:t>
            </a:r>
            <a:r>
              <a:rPr lang="en-US" sz="1400" dirty="0"/>
              <a:t> </a:t>
            </a:r>
            <a:r>
              <a:rPr lang="en-US" sz="1400" dirty="0" smtClean="0"/>
              <a:t>of</a:t>
            </a:r>
            <a:r>
              <a:rPr lang="en-US" sz="1400" dirty="0"/>
              <a:t> </a:t>
            </a:r>
            <a:r>
              <a:rPr lang="en-US" sz="1400" dirty="0" smtClean="0"/>
              <a:t>chart</a:t>
            </a:r>
            <a:r>
              <a:rPr lang="en-US" sz="1400" dirty="0"/>
              <a:t> </a:t>
            </a:r>
            <a:r>
              <a:rPr lang="en-US" sz="1400" dirty="0" smtClean="0"/>
              <a:t>options.</a:t>
            </a:r>
          </a:p>
          <a:p>
            <a:endParaRPr lang="en-US" sz="1400" dirty="0"/>
          </a:p>
          <a:p>
            <a:r>
              <a:rPr lang="en-US" sz="1400" dirty="0" smtClean="0"/>
              <a:t>In terms</a:t>
            </a:r>
            <a:r>
              <a:rPr lang="en-US" sz="1400" dirty="0"/>
              <a:t> </a:t>
            </a:r>
            <a:r>
              <a:rPr lang="en-US" sz="1400" dirty="0" smtClean="0"/>
              <a:t>of</a:t>
            </a:r>
            <a:r>
              <a:rPr lang="en-US" sz="1400" dirty="0"/>
              <a:t> </a:t>
            </a:r>
            <a:r>
              <a:rPr lang="en-US" sz="1400" dirty="0" smtClean="0"/>
              <a:t>complex</a:t>
            </a:r>
            <a:r>
              <a:rPr lang="en-US" sz="1400" dirty="0"/>
              <a:t> </a:t>
            </a:r>
            <a:r>
              <a:rPr lang="en-US" sz="1400" dirty="0" smtClean="0"/>
              <a:t>visualizations, the</a:t>
            </a:r>
            <a:r>
              <a:rPr lang="en-US" sz="1400" dirty="0"/>
              <a:t> </a:t>
            </a:r>
            <a:r>
              <a:rPr lang="en-US" sz="1400" dirty="0" smtClean="0"/>
              <a:t>app</a:t>
            </a:r>
            <a:r>
              <a:rPr lang="en-US" sz="1400" dirty="0"/>
              <a:t> </a:t>
            </a:r>
            <a:r>
              <a:rPr lang="en-US" sz="1400" dirty="0" smtClean="0"/>
              <a:t>designer</a:t>
            </a:r>
            <a:r>
              <a:rPr lang="en-US" sz="1400" dirty="0"/>
              <a:t> </a:t>
            </a:r>
            <a:r>
              <a:rPr lang="en-US" sz="1400" dirty="0" smtClean="0"/>
              <a:t>Can customize</a:t>
            </a:r>
            <a:r>
              <a:rPr lang="en-US" sz="1400" dirty="0"/>
              <a:t> </a:t>
            </a:r>
            <a:r>
              <a:rPr lang="en-US" sz="1400" dirty="0" smtClean="0"/>
              <a:t>the</a:t>
            </a:r>
            <a:r>
              <a:rPr lang="en-US" sz="1400" dirty="0"/>
              <a:t> </a:t>
            </a:r>
            <a:r>
              <a:rPr lang="en-US" sz="1400" dirty="0" smtClean="0"/>
              <a:t>set</a:t>
            </a:r>
            <a:r>
              <a:rPr lang="en-US" sz="1400" dirty="0"/>
              <a:t> </a:t>
            </a:r>
            <a:r>
              <a:rPr lang="en-US" sz="1400" dirty="0" smtClean="0"/>
              <a:t>of</a:t>
            </a:r>
            <a:r>
              <a:rPr lang="en-US" sz="1400" dirty="0"/>
              <a:t> </a:t>
            </a:r>
            <a:r>
              <a:rPr lang="en-US" sz="1400" dirty="0" smtClean="0"/>
              <a:t>Attributes</a:t>
            </a:r>
          </a:p>
          <a:p>
            <a:endParaRPr lang="en-US" sz="1800" dirty="0">
              <a:solidFill>
                <a:srgbClr val="FF0000"/>
              </a:solidFill>
            </a:endParaRPr>
          </a:p>
        </p:txBody>
      </p:sp>
      <p:sp>
        <p:nvSpPr>
          <p:cNvPr id="12" name="Oval 11"/>
          <p:cNvSpPr/>
          <p:nvPr/>
        </p:nvSpPr>
        <p:spPr>
          <a:xfrm>
            <a:off x="13827002" y="1509379"/>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1</a:t>
            </a:r>
            <a:endParaRPr lang="en-US" sz="1400" dirty="0"/>
          </a:p>
        </p:txBody>
      </p:sp>
      <p:sp>
        <p:nvSpPr>
          <p:cNvPr id="13" name="Oval 12"/>
          <p:cNvSpPr/>
          <p:nvPr/>
        </p:nvSpPr>
        <p:spPr>
          <a:xfrm>
            <a:off x="11693794" y="3330892"/>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1</a:t>
            </a:r>
            <a:endParaRPr lang="en-US" sz="1400" dirty="0"/>
          </a:p>
        </p:txBody>
      </p:sp>
    </p:spTree>
    <p:extLst>
      <p:ext uri="{BB962C8B-B14F-4D97-AF65-F5344CB8AC3E}">
        <p14:creationId xmlns:p14="http://schemas.microsoft.com/office/powerpoint/2010/main" val="22336548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smtClean="0"/>
              <a:t>PAGE </a:t>
            </a:r>
            <a:fld id="{2DF8BFE8-1D9F-4A2A-92B2-2BB7D12945B2}" type="slidenum">
              <a:rPr lang="en-US" smtClean="0"/>
              <a:pPr/>
              <a:t>29</a:t>
            </a:fld>
            <a:endParaRPr lang="en-US" dirty="0"/>
          </a:p>
        </p:txBody>
      </p:sp>
      <p:sp>
        <p:nvSpPr>
          <p:cNvPr id="3" name="Rectangle 2"/>
          <p:cNvSpPr/>
          <p:nvPr/>
        </p:nvSpPr>
        <p:spPr>
          <a:xfrm>
            <a:off x="1257946" y="4432111"/>
            <a:ext cx="10058398" cy="584775"/>
          </a:xfrm>
          <a:prstGeom prst="rect">
            <a:avLst/>
          </a:prstGeom>
        </p:spPr>
        <p:txBody>
          <a:bodyPr wrap="square">
            <a:spAutoFit/>
          </a:bodyPr>
          <a:lstStyle/>
          <a:p>
            <a:r>
              <a:rPr lang="en-US" sz="3200" dirty="0" smtClean="0">
                <a:latin typeface="Segoe UI" panose="020B0502040204020203" pitchFamily="34" charset="0"/>
                <a:ea typeface="Segoe UI" panose="020B0502040204020203" pitchFamily="34" charset="0"/>
                <a:cs typeface="Segoe UI" panose="020B0502040204020203" pitchFamily="34" charset="0"/>
              </a:rPr>
              <a:t>Grid Menu</a:t>
            </a:r>
          </a:p>
        </p:txBody>
      </p:sp>
    </p:spTree>
    <p:extLst>
      <p:ext uri="{BB962C8B-B14F-4D97-AF65-F5344CB8AC3E}">
        <p14:creationId xmlns:p14="http://schemas.microsoft.com/office/powerpoint/2010/main" val="3044161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3876" y="3049587"/>
            <a:ext cx="12649200" cy="3123932"/>
          </a:xfrm>
          <a:prstGeom prst="rect">
            <a:avLst/>
          </a:prstGeom>
        </p:spPr>
        <p:txBody>
          <a:bodyPr wrap="square">
            <a:spAutoFit/>
          </a:bodyPr>
          <a:lstStyle/>
          <a:p>
            <a:r>
              <a:rPr lang="en-US" sz="2800" b="1" dirty="0">
                <a:solidFill>
                  <a:schemeClr val="tx1">
                    <a:lumMod val="50000"/>
                    <a:lumOff val="50000"/>
                  </a:schemeClr>
                </a:solidFill>
                <a:latin typeface="Segoe UI Semilight" panose="020B0402040204020203" pitchFamily="34" charset="0"/>
                <a:cs typeface="Segoe UI Semilight" panose="020B0402040204020203" pitchFamily="34" charset="0"/>
              </a:rPr>
              <a:t>Design </a:t>
            </a:r>
            <a:r>
              <a:rPr lang="en-US" sz="2800" b="1" dirty="0" smtClean="0">
                <a:solidFill>
                  <a:schemeClr val="tx1">
                    <a:lumMod val="50000"/>
                    <a:lumOff val="50000"/>
                  </a:schemeClr>
                </a:solidFill>
                <a:latin typeface="Segoe UI Semilight" panose="020B0402040204020203" pitchFamily="34" charset="0"/>
                <a:cs typeface="Segoe UI Semilight" panose="020B0402040204020203" pitchFamily="34" charset="0"/>
              </a:rPr>
              <a:t>Solutions</a:t>
            </a:r>
          </a:p>
          <a:p>
            <a:endParaRPr lang="en-US" sz="900" b="1" dirty="0">
              <a:solidFill>
                <a:schemeClr val="tx1">
                  <a:lumMod val="50000"/>
                  <a:lumOff val="50000"/>
                </a:schemeClr>
              </a:solidFill>
              <a:latin typeface="Segoe UI Semilight" panose="020B0402040204020203" pitchFamily="34" charset="0"/>
              <a:cs typeface="Segoe UI Semilight" panose="020B0402040204020203" pitchFamily="34" charset="0"/>
            </a:endParaRPr>
          </a:p>
          <a:p>
            <a:r>
              <a:rPr lang="en-US" sz="2300" dirty="0">
                <a:solidFill>
                  <a:schemeClr val="tx1">
                    <a:lumMod val="50000"/>
                    <a:lumOff val="50000"/>
                  </a:schemeClr>
                </a:solidFill>
                <a:latin typeface="Segoe UI Semilight" panose="020B0402040204020203" pitchFamily="34" charset="0"/>
                <a:cs typeface="Segoe UI Semilight" panose="020B0402040204020203" pitchFamily="34" charset="0"/>
              </a:rPr>
              <a:t>• Applying functionalities based on users’ mental model (eg. Providing </a:t>
            </a:r>
            <a:r>
              <a:rPr lang="en-US" sz="2300" dirty="0" smtClean="0">
                <a:solidFill>
                  <a:schemeClr val="tx1">
                    <a:lumMod val="50000"/>
                    <a:lumOff val="50000"/>
                  </a:schemeClr>
                </a:solidFill>
                <a:latin typeface="Segoe UI Semilight" panose="020B0402040204020203" pitchFamily="34" charset="0"/>
                <a:cs typeface="Segoe UI Semilight" panose="020B0402040204020203" pitchFamily="34" charset="0"/>
              </a:rPr>
              <a:t>Excel type experience)</a:t>
            </a:r>
            <a:r>
              <a:rPr lang="en-US" sz="2400" dirty="0" smtClean="0">
                <a:solidFill>
                  <a:schemeClr val="tx1">
                    <a:lumMod val="50000"/>
                    <a:lumOff val="50000"/>
                  </a:schemeClr>
                </a:solidFill>
                <a:latin typeface="Segoe UI Semilight" panose="020B0402040204020203" pitchFamily="34" charset="0"/>
                <a:cs typeface="Segoe UI Semilight" panose="020B0402040204020203" pitchFamily="34" charset="0"/>
              </a:rPr>
              <a:t>.</a:t>
            </a:r>
            <a:endParaRPr lang="en-US" sz="2000" dirty="0" smtClean="0">
              <a:solidFill>
                <a:schemeClr val="tx1">
                  <a:lumMod val="50000"/>
                  <a:lumOff val="50000"/>
                </a:schemeClr>
              </a:solidFill>
              <a:latin typeface="Segoe UI Semilight" panose="020B0402040204020203" pitchFamily="34" charset="0"/>
              <a:cs typeface="Segoe UI Semilight" panose="020B0402040204020203" pitchFamily="34" charset="0"/>
            </a:endParaRPr>
          </a:p>
          <a:p>
            <a:endParaRPr lang="en-US" sz="300" dirty="0">
              <a:solidFill>
                <a:schemeClr val="tx1">
                  <a:lumMod val="50000"/>
                  <a:lumOff val="50000"/>
                </a:schemeClr>
              </a:solidFill>
              <a:latin typeface="Segoe UI Semilight" panose="020B0402040204020203" pitchFamily="34" charset="0"/>
              <a:cs typeface="Segoe UI Semilight" panose="020B0402040204020203" pitchFamily="34" charset="0"/>
            </a:endParaRPr>
          </a:p>
          <a:p>
            <a:r>
              <a:rPr lang="en-US" sz="2300" dirty="0">
                <a:solidFill>
                  <a:schemeClr val="tx1">
                    <a:lumMod val="50000"/>
                    <a:lumOff val="50000"/>
                  </a:schemeClr>
                </a:solidFill>
                <a:latin typeface="Segoe UI Semilight" panose="020B0402040204020203" pitchFamily="34" charset="0"/>
                <a:cs typeface="Segoe UI Semilight" panose="020B0402040204020203" pitchFamily="34" charset="0"/>
              </a:rPr>
              <a:t>• Create contextual menus for better column </a:t>
            </a:r>
            <a:r>
              <a:rPr lang="en-US" sz="2300" dirty="0" smtClean="0">
                <a:solidFill>
                  <a:schemeClr val="tx1">
                    <a:lumMod val="50000"/>
                    <a:lumOff val="50000"/>
                  </a:schemeClr>
                </a:solidFill>
                <a:latin typeface="Segoe UI Semilight" panose="020B0402040204020203" pitchFamily="34" charset="0"/>
                <a:cs typeface="Segoe UI Semilight" panose="020B0402040204020203" pitchFamily="34" charset="0"/>
              </a:rPr>
              <a:t>management.</a:t>
            </a:r>
          </a:p>
          <a:p>
            <a:endParaRPr lang="en-US" sz="300" dirty="0">
              <a:solidFill>
                <a:schemeClr val="tx1">
                  <a:lumMod val="50000"/>
                  <a:lumOff val="50000"/>
                </a:schemeClr>
              </a:solidFill>
              <a:latin typeface="Segoe UI Semilight" panose="020B0402040204020203" pitchFamily="34" charset="0"/>
              <a:cs typeface="Segoe UI Semilight" panose="020B0402040204020203" pitchFamily="34" charset="0"/>
            </a:endParaRPr>
          </a:p>
          <a:p>
            <a:r>
              <a:rPr lang="en-US" sz="2300" dirty="0">
                <a:solidFill>
                  <a:schemeClr val="tx1">
                    <a:lumMod val="50000"/>
                    <a:lumOff val="50000"/>
                  </a:schemeClr>
                </a:solidFill>
                <a:latin typeface="Segoe UI Semilight" panose="020B0402040204020203" pitchFamily="34" charset="0"/>
                <a:cs typeface="Segoe UI Semilight" panose="020B0402040204020203" pitchFamily="34" charset="0"/>
              </a:rPr>
              <a:t>• Access to actions (eg. Add column, quick filter search) that are </a:t>
            </a:r>
            <a:r>
              <a:rPr lang="en-US" sz="2300" dirty="0" smtClean="0">
                <a:solidFill>
                  <a:schemeClr val="tx1">
                    <a:lumMod val="50000"/>
                    <a:lumOff val="50000"/>
                  </a:schemeClr>
                </a:solidFill>
                <a:latin typeface="Segoe UI Semilight" panose="020B0402040204020203" pitchFamily="34" charset="0"/>
                <a:cs typeface="Segoe UI Semilight" panose="020B0402040204020203" pitchFamily="34" charset="0"/>
              </a:rPr>
              <a:t>intuitive</a:t>
            </a:r>
            <a:r>
              <a:rPr lang="en-US" sz="2400" dirty="0" smtClean="0">
                <a:solidFill>
                  <a:schemeClr val="tx1">
                    <a:lumMod val="50000"/>
                    <a:lumOff val="50000"/>
                  </a:schemeClr>
                </a:solidFill>
                <a:latin typeface="Segoe UI Semilight" panose="020B0402040204020203" pitchFamily="34" charset="0"/>
                <a:cs typeface="Segoe UI Semilight" panose="020B0402040204020203" pitchFamily="34" charset="0"/>
              </a:rPr>
              <a:t>.</a:t>
            </a:r>
            <a:endParaRPr lang="en-US" sz="2000" dirty="0" smtClean="0">
              <a:solidFill>
                <a:schemeClr val="tx1">
                  <a:lumMod val="50000"/>
                  <a:lumOff val="50000"/>
                </a:schemeClr>
              </a:solidFill>
              <a:latin typeface="Segoe UI Semilight" panose="020B0402040204020203" pitchFamily="34" charset="0"/>
              <a:cs typeface="Segoe UI Semilight" panose="020B0402040204020203" pitchFamily="34" charset="0"/>
            </a:endParaRPr>
          </a:p>
          <a:p>
            <a:endParaRPr lang="en-US" sz="300" dirty="0">
              <a:solidFill>
                <a:schemeClr val="tx1">
                  <a:lumMod val="50000"/>
                  <a:lumOff val="50000"/>
                </a:schemeClr>
              </a:solidFill>
              <a:latin typeface="Segoe UI Semilight" panose="020B0402040204020203" pitchFamily="34" charset="0"/>
              <a:cs typeface="Segoe UI Semilight" panose="020B0402040204020203" pitchFamily="34" charset="0"/>
            </a:endParaRPr>
          </a:p>
          <a:p>
            <a:r>
              <a:rPr lang="en-US" sz="2300" dirty="0">
                <a:solidFill>
                  <a:schemeClr val="tx1">
                    <a:lumMod val="50000"/>
                    <a:lumOff val="50000"/>
                  </a:schemeClr>
                </a:solidFill>
                <a:latin typeface="Segoe UI Semilight" panose="020B0402040204020203" pitchFamily="34" charset="0"/>
                <a:cs typeface="Segoe UI Semilight" panose="020B0402040204020203" pitchFamily="34" charset="0"/>
              </a:rPr>
              <a:t>• Ability to apply filters for each column easily to see only the rows </a:t>
            </a:r>
            <a:r>
              <a:rPr lang="en-US" sz="2300" dirty="0" smtClean="0">
                <a:solidFill>
                  <a:schemeClr val="tx1">
                    <a:lumMod val="50000"/>
                    <a:lumOff val="50000"/>
                  </a:schemeClr>
                </a:solidFill>
                <a:latin typeface="Segoe UI Semilight" panose="020B0402040204020203" pitchFamily="34" charset="0"/>
                <a:cs typeface="Segoe UI Semilight" panose="020B0402040204020203" pitchFamily="34" charset="0"/>
              </a:rPr>
              <a:t>deemed important</a:t>
            </a:r>
            <a:r>
              <a:rPr lang="en-US" sz="2400" dirty="0" smtClean="0">
                <a:solidFill>
                  <a:schemeClr val="tx1">
                    <a:lumMod val="50000"/>
                    <a:lumOff val="50000"/>
                  </a:schemeClr>
                </a:solidFill>
                <a:latin typeface="Segoe UI Semilight" panose="020B0402040204020203" pitchFamily="34" charset="0"/>
                <a:cs typeface="Segoe UI Semilight" panose="020B0402040204020203" pitchFamily="34" charset="0"/>
              </a:rPr>
              <a:t>.</a:t>
            </a:r>
            <a:endParaRPr lang="en-US" sz="2000" dirty="0" smtClean="0">
              <a:solidFill>
                <a:schemeClr val="tx1">
                  <a:lumMod val="50000"/>
                  <a:lumOff val="50000"/>
                </a:schemeClr>
              </a:solidFill>
              <a:latin typeface="Segoe UI Semilight" panose="020B0402040204020203" pitchFamily="34" charset="0"/>
              <a:cs typeface="Segoe UI Semilight" panose="020B0402040204020203" pitchFamily="34" charset="0"/>
            </a:endParaRPr>
          </a:p>
          <a:p>
            <a:endParaRPr lang="en-US" sz="300" dirty="0">
              <a:solidFill>
                <a:schemeClr val="tx1">
                  <a:lumMod val="50000"/>
                  <a:lumOff val="50000"/>
                </a:schemeClr>
              </a:solidFill>
              <a:latin typeface="Segoe UI Semilight" panose="020B0402040204020203" pitchFamily="34" charset="0"/>
              <a:cs typeface="Segoe UI Semilight" panose="020B0402040204020203" pitchFamily="34" charset="0"/>
            </a:endParaRPr>
          </a:p>
          <a:p>
            <a:r>
              <a:rPr lang="en-US" sz="2300" dirty="0">
                <a:solidFill>
                  <a:schemeClr val="tx1">
                    <a:lumMod val="50000"/>
                    <a:lumOff val="50000"/>
                  </a:schemeClr>
                </a:solidFill>
                <a:latin typeface="Segoe UI Semilight" panose="020B0402040204020203" pitchFamily="34" charset="0"/>
                <a:cs typeface="Segoe UI Semilight" panose="020B0402040204020203" pitchFamily="34" charset="0"/>
              </a:rPr>
              <a:t>• Providing row actions in context to users’ </a:t>
            </a:r>
            <a:r>
              <a:rPr lang="en-US" sz="2300" dirty="0" smtClean="0">
                <a:solidFill>
                  <a:schemeClr val="tx1">
                    <a:lumMod val="50000"/>
                    <a:lumOff val="50000"/>
                  </a:schemeClr>
                </a:solidFill>
                <a:latin typeface="Segoe UI Semilight" panose="020B0402040204020203" pitchFamily="34" charset="0"/>
                <a:cs typeface="Segoe UI Semilight" panose="020B0402040204020203" pitchFamily="34" charset="0"/>
              </a:rPr>
              <a:t>actions</a:t>
            </a:r>
            <a:r>
              <a:rPr lang="en-US" sz="2400" dirty="0" smtClean="0">
                <a:solidFill>
                  <a:schemeClr val="tx1">
                    <a:lumMod val="50000"/>
                    <a:lumOff val="50000"/>
                  </a:schemeClr>
                </a:solidFill>
                <a:latin typeface="Segoe UI Semilight" panose="020B0402040204020203" pitchFamily="34" charset="0"/>
                <a:cs typeface="Segoe UI Semilight" panose="020B0402040204020203" pitchFamily="34" charset="0"/>
              </a:rPr>
              <a:t>.</a:t>
            </a:r>
            <a:endParaRPr lang="en-US" sz="2000" dirty="0" smtClean="0">
              <a:solidFill>
                <a:schemeClr val="tx1">
                  <a:lumMod val="50000"/>
                  <a:lumOff val="50000"/>
                </a:schemeClr>
              </a:solidFill>
              <a:latin typeface="Segoe UI Semilight" panose="020B0402040204020203" pitchFamily="34" charset="0"/>
              <a:cs typeface="Segoe UI Semilight" panose="020B0402040204020203" pitchFamily="34" charset="0"/>
            </a:endParaRPr>
          </a:p>
          <a:p>
            <a:endParaRPr lang="en-US" sz="300" dirty="0">
              <a:solidFill>
                <a:schemeClr val="tx1">
                  <a:lumMod val="50000"/>
                  <a:lumOff val="50000"/>
                </a:schemeClr>
              </a:solidFill>
              <a:latin typeface="Segoe UI Semilight" panose="020B0402040204020203" pitchFamily="34" charset="0"/>
              <a:cs typeface="Segoe UI Semilight" panose="020B0402040204020203" pitchFamily="34" charset="0"/>
            </a:endParaRPr>
          </a:p>
          <a:p>
            <a:r>
              <a:rPr lang="en-US" sz="2300" dirty="0">
                <a:solidFill>
                  <a:schemeClr val="tx1">
                    <a:lumMod val="50000"/>
                    <a:lumOff val="50000"/>
                  </a:schemeClr>
                </a:solidFill>
                <a:latin typeface="Segoe UI Semilight" panose="020B0402040204020203" pitchFamily="34" charset="0"/>
                <a:cs typeface="Segoe UI Semilight" panose="020B0402040204020203" pitchFamily="34" charset="0"/>
              </a:rPr>
              <a:t>• Retaining the out of box experience with regards to the UI </a:t>
            </a:r>
            <a:r>
              <a:rPr lang="en-US" sz="2300" dirty="0" smtClean="0">
                <a:solidFill>
                  <a:schemeClr val="tx1">
                    <a:lumMod val="50000"/>
                    <a:lumOff val="50000"/>
                  </a:schemeClr>
                </a:solidFill>
                <a:latin typeface="Segoe UI Semilight" panose="020B0402040204020203" pitchFamily="34" charset="0"/>
                <a:cs typeface="Segoe UI Semilight" panose="020B0402040204020203" pitchFamily="34" charset="0"/>
              </a:rPr>
              <a:t>grid</a:t>
            </a:r>
            <a:r>
              <a:rPr lang="en-US" sz="2400" dirty="0" smtClean="0">
                <a:solidFill>
                  <a:schemeClr val="tx1">
                    <a:lumMod val="50000"/>
                    <a:lumOff val="50000"/>
                  </a:schemeClr>
                </a:solidFill>
                <a:latin typeface="Segoe UI Semilight" panose="020B0402040204020203" pitchFamily="34" charset="0"/>
                <a:cs typeface="Segoe UI Semilight" panose="020B0402040204020203" pitchFamily="34" charset="0"/>
              </a:rPr>
              <a:t>.</a:t>
            </a:r>
            <a:endParaRPr lang="en-US" sz="2000" dirty="0">
              <a:solidFill>
                <a:schemeClr val="tx1">
                  <a:lumMod val="50000"/>
                  <a:lumOff val="50000"/>
                </a:schemeClr>
              </a:solidFill>
              <a:latin typeface="Segoe UI Semilight" panose="020B0402040204020203" pitchFamily="34" charset="0"/>
              <a:ea typeface="Segoe UI" panose="020B0502040204020203" pitchFamily="34" charset="0"/>
              <a:cs typeface="Segoe UI Semilight" panose="020B0402040204020203" pitchFamily="34" charset="0"/>
            </a:endParaRPr>
          </a:p>
        </p:txBody>
      </p:sp>
    </p:spTree>
    <p:extLst>
      <p:ext uri="{BB962C8B-B14F-4D97-AF65-F5344CB8AC3E}">
        <p14:creationId xmlns:p14="http://schemas.microsoft.com/office/powerpoint/2010/main" val="35408079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30</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
        <p:nvSpPr>
          <p:cNvPr id="6" name="TextBox 5"/>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7" name="Straight Connector 6"/>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9" name="Rectangle 8"/>
          <p:cNvSpPr/>
          <p:nvPr/>
        </p:nvSpPr>
        <p:spPr>
          <a:xfrm>
            <a:off x="14163676" y="1480462"/>
            <a:ext cx="3048000" cy="1384995"/>
          </a:xfrm>
          <a:prstGeom prst="rect">
            <a:avLst/>
          </a:prstGeom>
        </p:spPr>
        <p:txBody>
          <a:bodyPr wrap="square">
            <a:spAutoFit/>
          </a:bodyPr>
          <a:lstStyle/>
          <a:p>
            <a:r>
              <a:rPr lang="en-US" sz="1400" dirty="0" smtClean="0">
                <a:latin typeface="Calibri" panose="020F0502020204030204" pitchFamily="34" charset="0"/>
              </a:rPr>
              <a:t>Grid menu provides the functionality to </a:t>
            </a:r>
          </a:p>
          <a:p>
            <a:r>
              <a:rPr lang="en-US" sz="1400" dirty="0" smtClean="0">
                <a:latin typeface="Calibri" panose="020F0502020204030204" pitchFamily="34" charset="0"/>
              </a:rPr>
              <a:t>Unhide the hidden columns.</a:t>
            </a:r>
          </a:p>
          <a:p>
            <a:endParaRPr lang="en-US" sz="1400" dirty="0">
              <a:latin typeface="Calibri" panose="020F0502020204030204" pitchFamily="34" charset="0"/>
            </a:endParaRPr>
          </a:p>
          <a:p>
            <a:r>
              <a:rPr lang="en-US" sz="1400" dirty="0"/>
              <a:t>This is As per UI grid functionality</a:t>
            </a:r>
            <a:r>
              <a:rPr lang="en-US" sz="1400" dirty="0" smtClean="0"/>
              <a:t>.</a:t>
            </a:r>
            <a:endParaRPr lang="en-US" sz="1400" dirty="0" smtClean="0">
              <a:latin typeface="Calibri" panose="020F0502020204030204" pitchFamily="34" charset="0"/>
            </a:endParaRPr>
          </a:p>
          <a:p>
            <a:endParaRPr lang="en-US" sz="1400" dirty="0">
              <a:latin typeface="Calibri" panose="020F0502020204030204" pitchFamily="34" charset="0"/>
            </a:endParaRPr>
          </a:p>
          <a:p>
            <a:r>
              <a:rPr lang="en-US" sz="1400" dirty="0" smtClean="0">
                <a:latin typeface="Calibri" panose="020F0502020204030204" pitchFamily="34" charset="0"/>
              </a:rPr>
              <a:t>Go to next screen for details.</a:t>
            </a:r>
            <a:endParaRPr lang="en-US" sz="1400" dirty="0">
              <a:latin typeface="Calibri" panose="020F0502020204030204" pitchFamily="34" charset="0"/>
            </a:endParaRPr>
          </a:p>
        </p:txBody>
      </p:sp>
      <p:sp>
        <p:nvSpPr>
          <p:cNvPr id="10" name="Oval 9"/>
          <p:cNvSpPr/>
          <p:nvPr/>
        </p:nvSpPr>
        <p:spPr>
          <a:xfrm>
            <a:off x="12620625" y="3323419"/>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33877751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31</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pic>
        <p:nvPicPr>
          <p:cNvPr id="5" name="Picture 2" descr="C:\Users\451779\Desktop\img\curs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2238521" y="4029172"/>
            <a:ext cx="34510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7" name="Straight Connector 6"/>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4163676" y="1480462"/>
            <a:ext cx="2895600" cy="954107"/>
          </a:xfrm>
          <a:prstGeom prst="rect">
            <a:avLst/>
          </a:prstGeom>
        </p:spPr>
        <p:txBody>
          <a:bodyPr wrap="square">
            <a:spAutoFit/>
          </a:bodyPr>
          <a:lstStyle/>
          <a:p>
            <a:r>
              <a:rPr lang="en-US" sz="1400" dirty="0" smtClean="0"/>
              <a:t>Show/hide filters</a:t>
            </a:r>
          </a:p>
          <a:p>
            <a:endParaRPr lang="en-US" sz="1400" dirty="0">
              <a:latin typeface="Calibri" panose="020F0502020204030204" pitchFamily="34" charset="0"/>
            </a:endParaRPr>
          </a:p>
          <a:p>
            <a:r>
              <a:rPr lang="en-US" sz="1400" dirty="0" smtClean="0">
                <a:latin typeface="Calibri" panose="020F0502020204030204" pitchFamily="34" charset="0"/>
              </a:rPr>
              <a:t>For step by step interactions please refer the next steps. </a:t>
            </a:r>
            <a:endParaRPr lang="en-US" sz="1400" dirty="0">
              <a:latin typeface="Calibri" panose="020F0502020204030204" pitchFamily="34" charset="0"/>
            </a:endParaRPr>
          </a:p>
        </p:txBody>
      </p:sp>
      <p:sp>
        <p:nvSpPr>
          <p:cNvPr id="9" name="Oval 8"/>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0" name="Oval 9"/>
          <p:cNvSpPr/>
          <p:nvPr/>
        </p:nvSpPr>
        <p:spPr>
          <a:xfrm>
            <a:off x="11955399" y="3802578"/>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34651945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32</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
        <p:nvSpPr>
          <p:cNvPr id="5" name="TextBox 4"/>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8" name="Rectangle 7"/>
          <p:cNvSpPr/>
          <p:nvPr/>
        </p:nvSpPr>
        <p:spPr>
          <a:xfrm>
            <a:off x="14163676" y="1480462"/>
            <a:ext cx="2895600" cy="738664"/>
          </a:xfrm>
          <a:prstGeom prst="rect">
            <a:avLst/>
          </a:prstGeom>
        </p:spPr>
        <p:txBody>
          <a:bodyPr wrap="square">
            <a:spAutoFit/>
          </a:bodyPr>
          <a:lstStyle/>
          <a:p>
            <a:r>
              <a:rPr lang="en-US" sz="1400" dirty="0" smtClean="0"/>
              <a:t>Show/hide Columns</a:t>
            </a:r>
            <a:r>
              <a:rPr lang="en-US" sz="1400" dirty="0"/>
              <a:t> </a:t>
            </a:r>
            <a:r>
              <a:rPr lang="en-US" sz="1400" dirty="0" smtClean="0"/>
              <a:t>checkboxes: This</a:t>
            </a:r>
            <a:r>
              <a:rPr lang="en-US" sz="1400" dirty="0"/>
              <a:t> </a:t>
            </a:r>
            <a:r>
              <a:rPr lang="en-US" sz="1400" dirty="0" smtClean="0"/>
              <a:t>is</a:t>
            </a:r>
            <a:r>
              <a:rPr lang="en-US" sz="1400" dirty="0"/>
              <a:t> </a:t>
            </a:r>
            <a:r>
              <a:rPr lang="en-US" sz="1400" dirty="0" smtClean="0"/>
              <a:t>As per</a:t>
            </a:r>
            <a:r>
              <a:rPr lang="en-US" sz="1400" dirty="0"/>
              <a:t> </a:t>
            </a:r>
            <a:r>
              <a:rPr lang="en-US" sz="1400" dirty="0" smtClean="0"/>
              <a:t>UI</a:t>
            </a:r>
            <a:r>
              <a:rPr lang="en-US" sz="1400" dirty="0"/>
              <a:t> </a:t>
            </a:r>
            <a:r>
              <a:rPr lang="en-US" sz="1400" dirty="0" smtClean="0"/>
              <a:t>grid</a:t>
            </a:r>
            <a:r>
              <a:rPr lang="en-US" sz="1400" dirty="0"/>
              <a:t> </a:t>
            </a:r>
            <a:r>
              <a:rPr lang="en-US" sz="1400" dirty="0" smtClean="0"/>
              <a:t>functionality.</a:t>
            </a:r>
          </a:p>
          <a:p>
            <a:endParaRPr lang="en-US" sz="1400" dirty="0">
              <a:latin typeface="Calibri" panose="020F0502020204030204" pitchFamily="34" charset="0"/>
            </a:endParaRPr>
          </a:p>
        </p:txBody>
      </p:sp>
    </p:spTree>
    <p:extLst>
      <p:ext uri="{BB962C8B-B14F-4D97-AF65-F5344CB8AC3E}">
        <p14:creationId xmlns:p14="http://schemas.microsoft.com/office/powerpoint/2010/main" val="41436943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33</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pic>
        <p:nvPicPr>
          <p:cNvPr id="5" name="Picture 2" descr="C:\Users\451779\Desktop\img\curs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2238521" y="4029172"/>
            <a:ext cx="34510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11954637" y="3800991"/>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27792033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34</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Tree>
    <p:extLst>
      <p:ext uri="{BB962C8B-B14F-4D97-AF65-F5344CB8AC3E}">
        <p14:creationId xmlns:p14="http://schemas.microsoft.com/office/powerpoint/2010/main" val="40417806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smtClean="0"/>
              <a:t>PAGE </a:t>
            </a:r>
            <a:fld id="{2DF8BFE8-1D9F-4A2A-92B2-2BB7D12945B2}" type="slidenum">
              <a:rPr lang="en-US" smtClean="0"/>
              <a:pPr/>
              <a:t>35</a:t>
            </a:fld>
            <a:endParaRPr lang="en-US" dirty="0"/>
          </a:p>
        </p:txBody>
      </p:sp>
      <p:sp>
        <p:nvSpPr>
          <p:cNvPr id="3" name="Rectangle 2"/>
          <p:cNvSpPr/>
          <p:nvPr/>
        </p:nvSpPr>
        <p:spPr>
          <a:xfrm>
            <a:off x="1257946" y="4432111"/>
            <a:ext cx="10058398" cy="584775"/>
          </a:xfrm>
          <a:prstGeom prst="rect">
            <a:avLst/>
          </a:prstGeom>
        </p:spPr>
        <p:txBody>
          <a:bodyPr wrap="square">
            <a:spAutoFit/>
          </a:bodyPr>
          <a:lstStyle/>
          <a:p>
            <a:r>
              <a:rPr lang="en-US" sz="3200" dirty="0" smtClean="0">
                <a:latin typeface="Segoe UI" panose="020B0502040204020203" pitchFamily="34" charset="0"/>
                <a:ea typeface="Segoe UI" panose="020B0502040204020203" pitchFamily="34" charset="0"/>
                <a:cs typeface="Segoe UI" panose="020B0502040204020203" pitchFamily="34" charset="0"/>
              </a:rPr>
              <a:t>Tool Tip</a:t>
            </a:r>
          </a:p>
        </p:txBody>
      </p:sp>
    </p:spTree>
    <p:extLst>
      <p:ext uri="{BB962C8B-B14F-4D97-AF65-F5344CB8AC3E}">
        <p14:creationId xmlns:p14="http://schemas.microsoft.com/office/powerpoint/2010/main" val="10341611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36</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
        <p:nvSpPr>
          <p:cNvPr id="5" name="TextBox 4"/>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8" name="Rectangle 7"/>
          <p:cNvSpPr/>
          <p:nvPr/>
        </p:nvSpPr>
        <p:spPr>
          <a:xfrm>
            <a:off x="14163676" y="1480462"/>
            <a:ext cx="2895600" cy="1169551"/>
          </a:xfrm>
          <a:prstGeom prst="rect">
            <a:avLst/>
          </a:prstGeom>
        </p:spPr>
        <p:txBody>
          <a:bodyPr wrap="square">
            <a:spAutoFit/>
          </a:bodyPr>
          <a:lstStyle/>
          <a:p>
            <a:r>
              <a:rPr lang="en-US" sz="1400" dirty="0" smtClean="0"/>
              <a:t>On hover over the column title small  description will be shown to explain the attribute and what it means. </a:t>
            </a:r>
          </a:p>
          <a:p>
            <a:endParaRPr lang="en-US" sz="1400" dirty="0" smtClean="0"/>
          </a:p>
          <a:p>
            <a:endParaRPr lang="en-US" sz="1400" dirty="0">
              <a:latin typeface="Calibri" panose="020F0502020204030204" pitchFamily="34" charset="0"/>
            </a:endParaRPr>
          </a:p>
        </p:txBody>
      </p:sp>
      <p:sp>
        <p:nvSpPr>
          <p:cNvPr id="9" name="Oval 8"/>
          <p:cNvSpPr/>
          <p:nvPr/>
        </p:nvSpPr>
        <p:spPr>
          <a:xfrm>
            <a:off x="4974082" y="33543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6447982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smtClean="0"/>
              <a:t>PAGE </a:t>
            </a:r>
            <a:fld id="{2DF8BFE8-1D9F-4A2A-92B2-2BB7D12945B2}" type="slidenum">
              <a:rPr lang="en-US" smtClean="0"/>
              <a:pPr/>
              <a:t>37</a:t>
            </a:fld>
            <a:endParaRPr lang="en-US" dirty="0"/>
          </a:p>
        </p:txBody>
      </p:sp>
      <p:sp>
        <p:nvSpPr>
          <p:cNvPr id="3" name="Rectangle 2"/>
          <p:cNvSpPr/>
          <p:nvPr/>
        </p:nvSpPr>
        <p:spPr>
          <a:xfrm>
            <a:off x="1257946" y="4432111"/>
            <a:ext cx="10058398" cy="584775"/>
          </a:xfrm>
          <a:prstGeom prst="rect">
            <a:avLst/>
          </a:prstGeom>
        </p:spPr>
        <p:txBody>
          <a:bodyPr wrap="square">
            <a:spAutoFit/>
          </a:bodyPr>
          <a:lstStyle/>
          <a:p>
            <a:r>
              <a:rPr lang="en-US" sz="3200" dirty="0" smtClean="0">
                <a:latin typeface="Segoe UI" panose="020B0502040204020203" pitchFamily="34" charset="0"/>
                <a:ea typeface="Segoe UI" panose="020B0502040204020203" pitchFamily="34" charset="0"/>
                <a:cs typeface="Segoe UI" panose="020B0502040204020203" pitchFamily="34" charset="0"/>
              </a:rPr>
              <a:t>Notes</a:t>
            </a:r>
          </a:p>
        </p:txBody>
      </p:sp>
    </p:spTree>
    <p:extLst>
      <p:ext uri="{BB962C8B-B14F-4D97-AF65-F5344CB8AC3E}">
        <p14:creationId xmlns:p14="http://schemas.microsoft.com/office/powerpoint/2010/main" val="7921391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38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pic>
        <p:nvPicPr>
          <p:cNvPr id="5" name="Picture 2" descr="C:\Users\451779\Desktop\img\curs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2124221" y="5185053"/>
            <a:ext cx="34510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8" name="Straight Connector 7"/>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0" name="Rectangle 9"/>
          <p:cNvSpPr/>
          <p:nvPr/>
        </p:nvSpPr>
        <p:spPr>
          <a:xfrm>
            <a:off x="14163676" y="1480462"/>
            <a:ext cx="2895600" cy="1600438"/>
          </a:xfrm>
          <a:prstGeom prst="rect">
            <a:avLst/>
          </a:prstGeom>
        </p:spPr>
        <p:txBody>
          <a:bodyPr wrap="square">
            <a:spAutoFit/>
          </a:bodyPr>
          <a:lstStyle/>
          <a:p>
            <a:r>
              <a:rPr lang="en-US" sz="1400" dirty="0" smtClean="0"/>
              <a:t>Provide </a:t>
            </a:r>
            <a:r>
              <a:rPr lang="en-US" sz="1400" dirty="0"/>
              <a:t>Note icon, which when in focus, displays the details of the note</a:t>
            </a:r>
            <a:r>
              <a:rPr lang="en-US" sz="1400" dirty="0" smtClean="0"/>
              <a:t>.</a:t>
            </a:r>
          </a:p>
          <a:p>
            <a:endParaRPr lang="en-US" sz="1400" dirty="0"/>
          </a:p>
          <a:p>
            <a:r>
              <a:rPr lang="en-US" sz="1400" dirty="0"/>
              <a:t>Note icon:  Upon hover, opens up a popup with details about the note</a:t>
            </a:r>
            <a:r>
              <a:rPr lang="en-US" sz="1400" dirty="0" smtClean="0"/>
              <a:t>.</a:t>
            </a:r>
          </a:p>
          <a:p>
            <a:endParaRPr lang="en-US" sz="1400" dirty="0">
              <a:latin typeface="Calibri" panose="020F0502020204030204" pitchFamily="34" charset="0"/>
            </a:endParaRPr>
          </a:p>
        </p:txBody>
      </p:sp>
      <p:sp>
        <p:nvSpPr>
          <p:cNvPr id="13" name="Oval 12"/>
          <p:cNvSpPr/>
          <p:nvPr/>
        </p:nvSpPr>
        <p:spPr>
          <a:xfrm>
            <a:off x="13794867" y="2403411"/>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2</a:t>
            </a:r>
            <a:endParaRPr lang="en-US" sz="1600" dirty="0"/>
          </a:p>
        </p:txBody>
      </p:sp>
      <p:sp>
        <p:nvSpPr>
          <p:cNvPr id="11" name="Oval 10"/>
          <p:cNvSpPr/>
          <p:nvPr/>
        </p:nvSpPr>
        <p:spPr>
          <a:xfrm>
            <a:off x="12354688" y="405923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2" name="Oval 11"/>
          <p:cNvSpPr/>
          <p:nvPr/>
        </p:nvSpPr>
        <p:spPr>
          <a:xfrm>
            <a:off x="12409172" y="5013260"/>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2</a:t>
            </a:r>
            <a:endParaRPr lang="en-US" sz="1600" dirty="0"/>
          </a:p>
        </p:txBody>
      </p:sp>
    </p:spTree>
    <p:extLst>
      <p:ext uri="{BB962C8B-B14F-4D97-AF65-F5344CB8AC3E}">
        <p14:creationId xmlns:p14="http://schemas.microsoft.com/office/powerpoint/2010/main" val="31336513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smtClean="0"/>
              <a:t>PAGE </a:t>
            </a:r>
            <a:fld id="{2DF8BFE8-1D9F-4A2A-92B2-2BB7D12945B2}" type="slidenum">
              <a:rPr lang="en-US" smtClean="0"/>
              <a:pPr/>
              <a:t>39</a:t>
            </a:fld>
            <a:endParaRPr lang="en-US" dirty="0"/>
          </a:p>
        </p:txBody>
      </p:sp>
      <p:sp>
        <p:nvSpPr>
          <p:cNvPr id="3" name="Rectangle 2"/>
          <p:cNvSpPr/>
          <p:nvPr/>
        </p:nvSpPr>
        <p:spPr>
          <a:xfrm>
            <a:off x="1257946" y="4432111"/>
            <a:ext cx="10058398" cy="584775"/>
          </a:xfrm>
          <a:prstGeom prst="rect">
            <a:avLst/>
          </a:prstGeom>
        </p:spPr>
        <p:txBody>
          <a:bodyPr wrap="square">
            <a:spAutoFit/>
          </a:bodyPr>
          <a:lstStyle/>
          <a:p>
            <a:r>
              <a:rPr lang="en-US" sz="3200" dirty="0" smtClean="0">
                <a:latin typeface="Segoe UI" panose="020B0502040204020203" pitchFamily="34" charset="0"/>
                <a:ea typeface="Segoe UI" panose="020B0502040204020203" pitchFamily="34" charset="0"/>
                <a:cs typeface="Segoe UI" panose="020B0502040204020203" pitchFamily="34" charset="0"/>
              </a:rPr>
              <a:t>Add </a:t>
            </a:r>
            <a:r>
              <a:rPr lang="en-US" sz="3200" dirty="0">
                <a:latin typeface="Segoe UI" panose="020B0502040204020203" pitchFamily="34" charset="0"/>
                <a:ea typeface="Segoe UI" panose="020B0502040204020203" pitchFamily="34" charset="0"/>
                <a:cs typeface="Segoe UI" panose="020B0502040204020203" pitchFamily="34" charset="0"/>
              </a:rPr>
              <a:t>R</a:t>
            </a:r>
            <a:r>
              <a:rPr lang="en-US" sz="3200" dirty="0" smtClean="0">
                <a:latin typeface="Segoe UI" panose="020B0502040204020203" pitchFamily="34" charset="0"/>
                <a:ea typeface="Segoe UI" panose="020B0502040204020203" pitchFamily="34" charset="0"/>
                <a:cs typeface="Segoe UI" panose="020B0502040204020203" pitchFamily="34" charset="0"/>
              </a:rPr>
              <a:t>ow</a:t>
            </a:r>
          </a:p>
        </p:txBody>
      </p:sp>
    </p:spTree>
    <p:extLst>
      <p:ext uri="{BB962C8B-B14F-4D97-AF65-F5344CB8AC3E}">
        <p14:creationId xmlns:p14="http://schemas.microsoft.com/office/powerpoint/2010/main" val="28069024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57946" y="4432111"/>
            <a:ext cx="10058398" cy="584775"/>
          </a:xfrm>
          <a:prstGeom prst="rect">
            <a:avLst/>
          </a:prstGeom>
        </p:spPr>
        <p:txBody>
          <a:bodyPr wrap="square">
            <a:spAutoFit/>
          </a:bodyPr>
          <a:lstStyle/>
          <a:p>
            <a:r>
              <a:rPr lang="en-US" sz="3200" dirty="0" smtClean="0">
                <a:latin typeface="Segoe UI" panose="020B0502040204020203" pitchFamily="34" charset="0"/>
                <a:ea typeface="Segoe UI" panose="020B0502040204020203" pitchFamily="34" charset="0"/>
                <a:cs typeface="Segoe UI" panose="020B0502040204020203" pitchFamily="34" charset="0"/>
              </a:rPr>
              <a:t>Default View</a:t>
            </a:r>
          </a:p>
        </p:txBody>
      </p:sp>
    </p:spTree>
    <p:extLst>
      <p:ext uri="{BB962C8B-B14F-4D97-AF65-F5344CB8AC3E}">
        <p14:creationId xmlns:p14="http://schemas.microsoft.com/office/powerpoint/2010/main" val="1025681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40</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pic>
        <p:nvPicPr>
          <p:cNvPr id="5" name="Picture 2" descr="C:\Users\451779\Desktop\img\curs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336837" y="3142831"/>
            <a:ext cx="34510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11" name="TextBox 10"/>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12" name="Straight Connector 11"/>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5" name="Oval 14"/>
          <p:cNvSpPr/>
          <p:nvPr/>
        </p:nvSpPr>
        <p:spPr>
          <a:xfrm>
            <a:off x="2962275" y="29733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27782338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41</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11" name="TextBox 10"/>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12" name="Straight Connector 11"/>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35919960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smtClean="0"/>
              <a:t>PAGE </a:t>
            </a:r>
            <a:fld id="{2DF8BFE8-1D9F-4A2A-92B2-2BB7D12945B2}" type="slidenum">
              <a:rPr lang="en-US" smtClean="0"/>
              <a:pPr/>
              <a:t>42</a:t>
            </a:fld>
            <a:endParaRPr lang="en-US" dirty="0"/>
          </a:p>
        </p:txBody>
      </p:sp>
      <p:sp>
        <p:nvSpPr>
          <p:cNvPr id="3" name="Rectangle 2"/>
          <p:cNvSpPr/>
          <p:nvPr/>
        </p:nvSpPr>
        <p:spPr>
          <a:xfrm>
            <a:off x="1257946" y="4432111"/>
            <a:ext cx="10058398" cy="584775"/>
          </a:xfrm>
          <a:prstGeom prst="rect">
            <a:avLst/>
          </a:prstGeom>
        </p:spPr>
        <p:txBody>
          <a:bodyPr wrap="square">
            <a:spAutoFit/>
          </a:bodyPr>
          <a:lstStyle/>
          <a:p>
            <a:r>
              <a:rPr lang="en-US" sz="3200" dirty="0" smtClean="0">
                <a:latin typeface="Segoe UI" panose="020B0502040204020203" pitchFamily="34" charset="0"/>
                <a:ea typeface="Segoe UI" panose="020B0502040204020203" pitchFamily="34" charset="0"/>
                <a:cs typeface="Segoe UI" panose="020B0502040204020203" pitchFamily="34" charset="0"/>
              </a:rPr>
              <a:t>Add Child Row</a:t>
            </a:r>
          </a:p>
        </p:txBody>
      </p:sp>
    </p:spTree>
    <p:extLst>
      <p:ext uri="{BB962C8B-B14F-4D97-AF65-F5344CB8AC3E}">
        <p14:creationId xmlns:p14="http://schemas.microsoft.com/office/powerpoint/2010/main" val="32894888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43</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pic>
        <p:nvPicPr>
          <p:cNvPr id="5" name="Picture 2" descr="C:\Users\451779\Desktop\img\curs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419491" y="4932158"/>
            <a:ext cx="34510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11" name="TextBox 10"/>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12" name="Straight Connector 11"/>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4" name="Rectangle 13"/>
          <p:cNvSpPr/>
          <p:nvPr/>
        </p:nvSpPr>
        <p:spPr>
          <a:xfrm>
            <a:off x="14163675" y="1480462"/>
            <a:ext cx="3517131" cy="738664"/>
          </a:xfrm>
          <a:prstGeom prst="rect">
            <a:avLst/>
          </a:prstGeom>
        </p:spPr>
        <p:txBody>
          <a:bodyPr wrap="square">
            <a:spAutoFit/>
          </a:bodyPr>
          <a:lstStyle/>
          <a:p>
            <a:r>
              <a:rPr lang="en-US" sz="1400" dirty="0" smtClean="0"/>
              <a:t>Default state of a complex grid in which </a:t>
            </a:r>
          </a:p>
          <a:p>
            <a:r>
              <a:rPr lang="en-US" sz="1400" dirty="0" smtClean="0"/>
              <a:t>row has to be added.</a:t>
            </a:r>
          </a:p>
          <a:p>
            <a:r>
              <a:rPr lang="en-US" sz="1400" dirty="0" smtClean="0"/>
              <a:t>Row selected</a:t>
            </a:r>
          </a:p>
        </p:txBody>
      </p:sp>
      <p:sp>
        <p:nvSpPr>
          <p:cNvPr id="15" name="Oval 14"/>
          <p:cNvSpPr/>
          <p:nvPr/>
        </p:nvSpPr>
        <p:spPr>
          <a:xfrm>
            <a:off x="3044929" y="4762714"/>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27894051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44</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pic>
        <p:nvPicPr>
          <p:cNvPr id="5" name="Picture 2" descr="C:\Users\451779\Desktop\img\curs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285020" y="3158641"/>
            <a:ext cx="34510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9" name="TextBox 8"/>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10" name="Straight Connector 9"/>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3" name="Rectangle 12"/>
          <p:cNvSpPr/>
          <p:nvPr/>
        </p:nvSpPr>
        <p:spPr>
          <a:xfrm>
            <a:off x="14163675" y="1480462"/>
            <a:ext cx="3517131" cy="738664"/>
          </a:xfrm>
          <a:prstGeom prst="rect">
            <a:avLst/>
          </a:prstGeom>
        </p:spPr>
        <p:txBody>
          <a:bodyPr wrap="square">
            <a:spAutoFit/>
          </a:bodyPr>
          <a:lstStyle/>
          <a:p>
            <a:r>
              <a:rPr lang="en-US" sz="1400" dirty="0" smtClean="0"/>
              <a:t>Click on the + icon to add row</a:t>
            </a:r>
          </a:p>
          <a:p>
            <a:endParaRPr lang="en-US" sz="1400" dirty="0" smtClean="0"/>
          </a:p>
          <a:p>
            <a:r>
              <a:rPr lang="en-US" sz="1400" dirty="0" smtClean="0"/>
              <a:t>Row selected</a:t>
            </a:r>
          </a:p>
        </p:txBody>
      </p:sp>
      <p:sp>
        <p:nvSpPr>
          <p:cNvPr id="14" name="Oval 13"/>
          <p:cNvSpPr/>
          <p:nvPr/>
        </p:nvSpPr>
        <p:spPr>
          <a:xfrm>
            <a:off x="3043046" y="2911410"/>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30939769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45</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pic>
        <p:nvPicPr>
          <p:cNvPr id="5" name="Picture 2" descr="C:\Users\451779\Desktop\img\curs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295421" y="6232041"/>
            <a:ext cx="34510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4163675" y="1480462"/>
            <a:ext cx="3517131" cy="523220"/>
          </a:xfrm>
          <a:prstGeom prst="rect">
            <a:avLst/>
          </a:prstGeom>
        </p:spPr>
        <p:txBody>
          <a:bodyPr wrap="square">
            <a:spAutoFit/>
          </a:bodyPr>
          <a:lstStyle/>
          <a:p>
            <a:r>
              <a:rPr lang="en-US" sz="1400" dirty="0" smtClean="0"/>
              <a:t>Pop up with attributes and input fields </a:t>
            </a:r>
          </a:p>
          <a:p>
            <a:r>
              <a:rPr lang="en-US" sz="1400" dirty="0" smtClean="0"/>
              <a:t>come up.</a:t>
            </a:r>
          </a:p>
        </p:txBody>
      </p:sp>
      <p:cxnSp>
        <p:nvCxnSpPr>
          <p:cNvPr id="7" name="Straight Connector 6"/>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9" name="TextBox 8"/>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10" name="Straight Connector 9"/>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2" name="Oval 11"/>
          <p:cNvSpPr/>
          <p:nvPr/>
        </p:nvSpPr>
        <p:spPr>
          <a:xfrm>
            <a:off x="5381625" y="424973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33388670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46</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
        <p:nvSpPr>
          <p:cNvPr id="5" name="Rectangle 4"/>
          <p:cNvSpPr/>
          <p:nvPr/>
        </p:nvSpPr>
        <p:spPr>
          <a:xfrm>
            <a:off x="14163676" y="1480462"/>
            <a:ext cx="2667000" cy="523220"/>
          </a:xfrm>
          <a:prstGeom prst="rect">
            <a:avLst/>
          </a:prstGeom>
        </p:spPr>
        <p:txBody>
          <a:bodyPr wrap="square">
            <a:spAutoFit/>
          </a:bodyPr>
          <a:lstStyle/>
          <a:p>
            <a:r>
              <a:rPr lang="en-US" sz="1400" dirty="0" smtClean="0"/>
              <a:t>Child row is added to the parent row selected</a:t>
            </a:r>
          </a:p>
        </p:txBody>
      </p:sp>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8" name="TextBox 7"/>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9" name="Straight Connector 8"/>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1" name="Oval 10"/>
          <p:cNvSpPr/>
          <p:nvPr/>
        </p:nvSpPr>
        <p:spPr>
          <a:xfrm>
            <a:off x="3081972" y="5166486"/>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32866764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smtClean="0"/>
              <a:t>PAGE </a:t>
            </a:r>
            <a:fld id="{2DF8BFE8-1D9F-4A2A-92B2-2BB7D12945B2}" type="slidenum">
              <a:rPr lang="en-US" smtClean="0"/>
              <a:pPr/>
              <a:t>47</a:t>
            </a:fld>
            <a:endParaRPr lang="en-US" dirty="0"/>
          </a:p>
        </p:txBody>
      </p:sp>
      <p:sp>
        <p:nvSpPr>
          <p:cNvPr id="3" name="Rectangle 2"/>
          <p:cNvSpPr/>
          <p:nvPr/>
        </p:nvSpPr>
        <p:spPr>
          <a:xfrm>
            <a:off x="1257946" y="4432111"/>
            <a:ext cx="10058398" cy="584775"/>
          </a:xfrm>
          <a:prstGeom prst="rect">
            <a:avLst/>
          </a:prstGeom>
        </p:spPr>
        <p:txBody>
          <a:bodyPr wrap="square">
            <a:spAutoFit/>
          </a:bodyPr>
          <a:lstStyle/>
          <a:p>
            <a:r>
              <a:rPr lang="en-US" sz="3200" dirty="0" smtClean="0">
                <a:latin typeface="Segoe UI" panose="020B0502040204020203" pitchFamily="34" charset="0"/>
                <a:ea typeface="Segoe UI" panose="020B0502040204020203" pitchFamily="34" charset="0"/>
                <a:cs typeface="Segoe UI" panose="020B0502040204020203" pitchFamily="34" charset="0"/>
              </a:rPr>
              <a:t>Edit Row</a:t>
            </a:r>
          </a:p>
        </p:txBody>
      </p:sp>
    </p:spTree>
    <p:extLst>
      <p:ext uri="{BB962C8B-B14F-4D97-AF65-F5344CB8AC3E}">
        <p14:creationId xmlns:p14="http://schemas.microsoft.com/office/powerpoint/2010/main" val="17772440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48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pic>
        <p:nvPicPr>
          <p:cNvPr id="5" name="Picture 2" descr="C:\Users\451779\Desktop\img\curs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666020" y="3107841"/>
            <a:ext cx="34510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4163676" y="1480462"/>
            <a:ext cx="2667000" cy="523220"/>
          </a:xfrm>
          <a:prstGeom prst="rect">
            <a:avLst/>
          </a:prstGeom>
        </p:spPr>
        <p:txBody>
          <a:bodyPr wrap="square">
            <a:spAutoFit/>
          </a:bodyPr>
          <a:lstStyle/>
          <a:p>
            <a:r>
              <a:rPr lang="en-US" sz="1400" dirty="0" smtClean="0"/>
              <a:t>Row to be edited is selected and then clicked on the pencil icon</a:t>
            </a:r>
          </a:p>
        </p:txBody>
      </p:sp>
      <p:cxnSp>
        <p:nvCxnSpPr>
          <p:cNvPr id="7" name="Straight Connector 6"/>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9" name="TextBox 8"/>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10" name="Straight Connector 9"/>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2" name="Oval 11"/>
          <p:cNvSpPr/>
          <p:nvPr/>
        </p:nvSpPr>
        <p:spPr>
          <a:xfrm>
            <a:off x="3648074" y="2736259"/>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19545279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49</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
        <p:nvSpPr>
          <p:cNvPr id="5" name="Rectangle 4"/>
          <p:cNvSpPr/>
          <p:nvPr/>
        </p:nvSpPr>
        <p:spPr>
          <a:xfrm>
            <a:off x="14163676" y="1480462"/>
            <a:ext cx="2667000" cy="738664"/>
          </a:xfrm>
          <a:prstGeom prst="rect">
            <a:avLst/>
          </a:prstGeom>
        </p:spPr>
        <p:txBody>
          <a:bodyPr wrap="square">
            <a:spAutoFit/>
          </a:bodyPr>
          <a:lstStyle/>
          <a:p>
            <a:r>
              <a:rPr lang="en-US" sz="1400" dirty="0" smtClean="0"/>
              <a:t>Pop up with all the attributes come in editable format and row entries can be edited. </a:t>
            </a:r>
          </a:p>
        </p:txBody>
      </p:sp>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8" name="TextBox 7"/>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9" name="Straight Connector 8"/>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1" name="Oval 10"/>
          <p:cNvSpPr/>
          <p:nvPr/>
        </p:nvSpPr>
        <p:spPr>
          <a:xfrm>
            <a:off x="5324475" y="42687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6376920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5</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
        <p:nvSpPr>
          <p:cNvPr id="5" name="TextBox 4"/>
          <p:cNvSpPr txBox="1"/>
          <p:nvPr/>
        </p:nvSpPr>
        <p:spPr>
          <a:xfrm>
            <a:off x="138779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7" name="Straight Connector 6"/>
          <p:cNvCxnSpPr/>
          <p:nvPr/>
        </p:nvCxnSpPr>
        <p:spPr>
          <a:xfrm>
            <a:off x="13858875" y="1277937"/>
            <a:ext cx="34956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3932668" y="1296987"/>
            <a:ext cx="3517131" cy="584775"/>
          </a:xfrm>
          <a:prstGeom prst="rect">
            <a:avLst/>
          </a:prstGeom>
        </p:spPr>
        <p:txBody>
          <a:bodyPr wrap="square">
            <a:spAutoFit/>
          </a:bodyPr>
          <a:lstStyle/>
          <a:p>
            <a:r>
              <a:rPr lang="en-US" sz="1600" b="1" dirty="0" smtClean="0"/>
              <a:t>Default data</a:t>
            </a:r>
            <a:r>
              <a:rPr lang="en-US" sz="1600" b="1" dirty="0"/>
              <a:t> </a:t>
            </a:r>
            <a:r>
              <a:rPr lang="en-US" sz="1600" b="1" dirty="0" smtClean="0"/>
              <a:t>grid</a:t>
            </a:r>
            <a:r>
              <a:rPr lang="en-US" sz="1600" b="1" dirty="0"/>
              <a:t> </a:t>
            </a:r>
            <a:r>
              <a:rPr lang="en-US" sz="1600" b="1" dirty="0" smtClean="0"/>
              <a:t>–</a:t>
            </a:r>
            <a:r>
              <a:rPr lang="en-US" sz="1600" b="1" dirty="0"/>
              <a:t> </a:t>
            </a:r>
            <a:r>
              <a:rPr lang="en-US" sz="1600" b="1" dirty="0" smtClean="0"/>
              <a:t>no</a:t>
            </a:r>
            <a:r>
              <a:rPr lang="en-US" sz="1600" b="1" dirty="0"/>
              <a:t> </a:t>
            </a:r>
            <a:r>
              <a:rPr lang="en-US" sz="1600" b="1" dirty="0" smtClean="0"/>
              <a:t>items</a:t>
            </a:r>
            <a:r>
              <a:rPr lang="en-US" sz="1600" b="1" dirty="0"/>
              <a:t> </a:t>
            </a:r>
            <a:r>
              <a:rPr lang="en-US" sz="1600" b="1" dirty="0" smtClean="0"/>
              <a:t>in</a:t>
            </a:r>
            <a:r>
              <a:rPr lang="en-US" sz="1600" b="1" dirty="0"/>
              <a:t> </a:t>
            </a:r>
            <a:r>
              <a:rPr lang="en-US" sz="1600" b="1" dirty="0" smtClean="0"/>
              <a:t>data</a:t>
            </a:r>
            <a:endParaRPr lang="en-US" sz="1600" b="1" dirty="0"/>
          </a:p>
          <a:p>
            <a:r>
              <a:rPr lang="en-US" sz="1600" b="1" dirty="0" smtClean="0"/>
              <a:t>Grid has</a:t>
            </a:r>
            <a:r>
              <a:rPr lang="en-US" sz="1600" b="1" dirty="0"/>
              <a:t> </a:t>
            </a:r>
            <a:r>
              <a:rPr lang="en-US" sz="1600" b="1" dirty="0" smtClean="0"/>
              <a:t>been</a:t>
            </a:r>
            <a:r>
              <a:rPr lang="en-US" sz="1600" b="1" dirty="0"/>
              <a:t> </a:t>
            </a:r>
            <a:r>
              <a:rPr lang="en-US" sz="1600" b="1" dirty="0" smtClean="0"/>
              <a:t>selected</a:t>
            </a:r>
            <a:r>
              <a:rPr lang="en-US" sz="1600" b="1" dirty="0"/>
              <a:t>.</a:t>
            </a:r>
            <a:endParaRPr lang="en-US" sz="1600" dirty="0">
              <a:solidFill>
                <a:schemeClr val="tx1">
                  <a:lumMod val="65000"/>
                  <a:lumOff val="35000"/>
                </a:schemeClr>
              </a:solidFill>
            </a:endParaRPr>
          </a:p>
        </p:txBody>
      </p:sp>
      <p:sp>
        <p:nvSpPr>
          <p:cNvPr id="9" name="Rectangle 8"/>
          <p:cNvSpPr/>
          <p:nvPr/>
        </p:nvSpPr>
        <p:spPr>
          <a:xfrm>
            <a:off x="14316075" y="1982787"/>
            <a:ext cx="3190875" cy="6740307"/>
          </a:xfrm>
          <a:prstGeom prst="rect">
            <a:avLst/>
          </a:prstGeom>
        </p:spPr>
        <p:txBody>
          <a:bodyPr wrap="square">
            <a:spAutoFit/>
          </a:bodyPr>
          <a:lstStyle/>
          <a:p>
            <a:r>
              <a:rPr lang="en-US" sz="1400" dirty="0" smtClean="0">
                <a:latin typeface="Calibri" panose="020F0502020204030204" pitchFamily="34" charset="0"/>
              </a:rPr>
              <a:t>In this scenario, the Dashboard contains only 1 </a:t>
            </a:r>
            <a:r>
              <a:rPr lang="en-US" sz="1400" dirty="0" err="1" smtClean="0">
                <a:latin typeface="Calibri" panose="020F0502020204030204" pitchFamily="34" charset="0"/>
              </a:rPr>
              <a:t>dashlet</a:t>
            </a:r>
            <a:r>
              <a:rPr lang="en-US" sz="1400" dirty="0">
                <a:latin typeface="Calibri" panose="020F0502020204030204" pitchFamily="34" charset="0"/>
              </a:rPr>
              <a:t> </a:t>
            </a:r>
            <a:r>
              <a:rPr lang="en-US" sz="1400" dirty="0" smtClean="0">
                <a:latin typeface="Calibri" panose="020F0502020204030204" pitchFamily="34" charset="0"/>
              </a:rPr>
              <a:t>My Report. </a:t>
            </a:r>
          </a:p>
          <a:p>
            <a:endParaRPr lang="en-US" sz="1400" dirty="0">
              <a:latin typeface="Calibri" panose="020F0502020204030204" pitchFamily="34" charset="0"/>
            </a:endParaRPr>
          </a:p>
          <a:p>
            <a:r>
              <a:rPr lang="en-US" sz="1400" dirty="0" smtClean="0"/>
              <a:t>Actions</a:t>
            </a:r>
            <a:r>
              <a:rPr lang="en-US" sz="1400" dirty="0"/>
              <a:t> </a:t>
            </a:r>
            <a:r>
              <a:rPr lang="en-US" sz="1400" dirty="0" smtClean="0"/>
              <a:t>row</a:t>
            </a:r>
            <a:r>
              <a:rPr lang="en-US" sz="1400" dirty="0"/>
              <a:t> </a:t>
            </a:r>
            <a:r>
              <a:rPr lang="en-US" sz="1400" dirty="0" smtClean="0"/>
              <a:t>toolbar: Display</a:t>
            </a:r>
            <a:endParaRPr lang="en-US" sz="1400" dirty="0"/>
          </a:p>
          <a:p>
            <a:r>
              <a:rPr lang="en-US" sz="1400" dirty="0" smtClean="0"/>
              <a:t>Only actions</a:t>
            </a:r>
            <a:r>
              <a:rPr lang="en-US" sz="1400" dirty="0"/>
              <a:t> </a:t>
            </a:r>
            <a:r>
              <a:rPr lang="en-US" sz="1400" dirty="0" smtClean="0"/>
              <a:t>that</a:t>
            </a:r>
            <a:r>
              <a:rPr lang="en-US" sz="1400" dirty="0"/>
              <a:t> </a:t>
            </a:r>
            <a:r>
              <a:rPr lang="en-US" sz="1400" dirty="0" smtClean="0"/>
              <a:t>are</a:t>
            </a:r>
            <a:r>
              <a:rPr lang="en-US" sz="1400" dirty="0"/>
              <a:t> </a:t>
            </a:r>
            <a:r>
              <a:rPr lang="en-US" sz="1400" dirty="0" smtClean="0"/>
              <a:t>based</a:t>
            </a:r>
            <a:r>
              <a:rPr lang="en-US" sz="1400" dirty="0"/>
              <a:t> </a:t>
            </a:r>
            <a:r>
              <a:rPr lang="en-US" sz="1400" dirty="0" smtClean="0"/>
              <a:t>on</a:t>
            </a:r>
            <a:endParaRPr lang="en-US" sz="1400" dirty="0"/>
          </a:p>
          <a:p>
            <a:r>
              <a:rPr lang="en-US" sz="1400" dirty="0" smtClean="0"/>
              <a:t>Backend capabilities</a:t>
            </a:r>
            <a:r>
              <a:rPr lang="en-US" sz="1400" dirty="0"/>
              <a:t>.</a:t>
            </a:r>
          </a:p>
          <a:p>
            <a:r>
              <a:rPr lang="en-US" sz="1400" dirty="0" smtClean="0"/>
              <a:t>Varies based</a:t>
            </a:r>
            <a:r>
              <a:rPr lang="en-US" sz="1400" dirty="0"/>
              <a:t> </a:t>
            </a:r>
            <a:r>
              <a:rPr lang="en-US" sz="1400" dirty="0" smtClean="0"/>
              <a:t>status</a:t>
            </a:r>
            <a:r>
              <a:rPr lang="en-US" sz="1400" dirty="0"/>
              <a:t> </a:t>
            </a:r>
            <a:r>
              <a:rPr lang="en-US" sz="1400" dirty="0" smtClean="0"/>
              <a:t>of</a:t>
            </a:r>
            <a:r>
              <a:rPr lang="en-US" sz="1400" dirty="0"/>
              <a:t> </a:t>
            </a:r>
            <a:r>
              <a:rPr lang="en-US" sz="1400" dirty="0" smtClean="0"/>
              <a:t>selection</a:t>
            </a:r>
            <a:endParaRPr lang="en-US" sz="1400" dirty="0"/>
          </a:p>
          <a:p>
            <a:r>
              <a:rPr lang="en-US" sz="1400" dirty="0" smtClean="0"/>
              <a:t>Of items</a:t>
            </a:r>
            <a:r>
              <a:rPr lang="en-US" sz="1400" dirty="0"/>
              <a:t> </a:t>
            </a:r>
            <a:r>
              <a:rPr lang="en-US" sz="1400" dirty="0" smtClean="0"/>
              <a:t>in</a:t>
            </a:r>
            <a:r>
              <a:rPr lang="en-US" sz="1400" dirty="0"/>
              <a:t> </a:t>
            </a:r>
            <a:r>
              <a:rPr lang="en-US" sz="1400" dirty="0" smtClean="0"/>
              <a:t>data</a:t>
            </a:r>
            <a:r>
              <a:rPr lang="en-US" sz="1400" dirty="0"/>
              <a:t> </a:t>
            </a:r>
            <a:r>
              <a:rPr lang="en-US" sz="1400" dirty="0" smtClean="0"/>
              <a:t>grid</a:t>
            </a:r>
            <a:r>
              <a:rPr lang="en-US" sz="1400" dirty="0"/>
              <a:t> </a:t>
            </a:r>
            <a:r>
              <a:rPr lang="en-US" sz="1400" dirty="0" smtClean="0"/>
              <a:t>--‐</a:t>
            </a:r>
            <a:r>
              <a:rPr lang="en-US" sz="1400" dirty="0"/>
              <a:t> </a:t>
            </a:r>
            <a:r>
              <a:rPr lang="en-US" sz="1400" dirty="0" smtClean="0"/>
              <a:t>which</a:t>
            </a:r>
            <a:endParaRPr lang="en-US" sz="1400" dirty="0"/>
          </a:p>
          <a:p>
            <a:r>
              <a:rPr lang="en-US" sz="1400" dirty="0" smtClean="0"/>
              <a:t>Is whether</a:t>
            </a:r>
            <a:r>
              <a:rPr lang="en-US" sz="1400" dirty="0"/>
              <a:t> </a:t>
            </a:r>
            <a:r>
              <a:rPr lang="en-US" sz="1400" dirty="0" smtClean="0"/>
              <a:t>it’s</a:t>
            </a:r>
            <a:r>
              <a:rPr lang="en-US" sz="1400" dirty="0"/>
              <a:t> </a:t>
            </a:r>
            <a:r>
              <a:rPr lang="en-US" sz="1400" dirty="0" smtClean="0"/>
              <a:t>1) no</a:t>
            </a:r>
            <a:r>
              <a:rPr lang="en-US" sz="1400" dirty="0"/>
              <a:t> </a:t>
            </a:r>
            <a:r>
              <a:rPr lang="en-US" sz="1400" dirty="0" smtClean="0"/>
              <a:t>item</a:t>
            </a:r>
            <a:r>
              <a:rPr lang="en-US" sz="1400" dirty="0"/>
              <a:t> </a:t>
            </a:r>
            <a:r>
              <a:rPr lang="en-US" sz="1400" dirty="0" smtClean="0"/>
              <a:t>is</a:t>
            </a:r>
            <a:r>
              <a:rPr lang="en-US" sz="1400" dirty="0"/>
              <a:t> </a:t>
            </a:r>
            <a:r>
              <a:rPr lang="en-US" sz="1400" dirty="0" smtClean="0"/>
              <a:t>selected</a:t>
            </a:r>
            <a:r>
              <a:rPr lang="en-US" sz="1400" dirty="0"/>
              <a:t>,</a:t>
            </a:r>
          </a:p>
          <a:p>
            <a:r>
              <a:rPr lang="en-US" sz="1400" dirty="0" smtClean="0"/>
              <a:t>2) One item</a:t>
            </a:r>
            <a:r>
              <a:rPr lang="en-US" sz="1400" dirty="0"/>
              <a:t> </a:t>
            </a:r>
            <a:r>
              <a:rPr lang="en-US" sz="1400" dirty="0" smtClean="0"/>
              <a:t>selected</a:t>
            </a:r>
            <a:r>
              <a:rPr lang="en-US" sz="1400" dirty="0"/>
              <a:t>,</a:t>
            </a:r>
          </a:p>
          <a:p>
            <a:r>
              <a:rPr lang="en-US" sz="1400" dirty="0" smtClean="0"/>
              <a:t>3) Multiple item</a:t>
            </a:r>
            <a:r>
              <a:rPr lang="en-US" sz="1400" dirty="0"/>
              <a:t> </a:t>
            </a:r>
            <a:r>
              <a:rPr lang="en-US" sz="1400" dirty="0" smtClean="0"/>
              <a:t>selected</a:t>
            </a:r>
            <a:r>
              <a:rPr lang="en-US" sz="1400" dirty="0"/>
              <a:t> </a:t>
            </a:r>
            <a:r>
              <a:rPr lang="en-US" sz="1400" dirty="0" smtClean="0"/>
              <a:t>or</a:t>
            </a:r>
            <a:endParaRPr lang="en-US" sz="1400" dirty="0"/>
          </a:p>
          <a:p>
            <a:r>
              <a:rPr lang="en-US" sz="1400" dirty="0" smtClean="0"/>
              <a:t>4) All items</a:t>
            </a:r>
            <a:r>
              <a:rPr lang="en-US" sz="1400" dirty="0"/>
              <a:t> </a:t>
            </a:r>
            <a:r>
              <a:rPr lang="en-US" sz="1400" dirty="0" smtClean="0"/>
              <a:t>selected)</a:t>
            </a:r>
          </a:p>
          <a:p>
            <a:endParaRPr lang="en-US" sz="600" dirty="0">
              <a:latin typeface="Calibri" panose="020F0502020204030204" pitchFamily="34" charset="0"/>
            </a:endParaRPr>
          </a:p>
          <a:p>
            <a:r>
              <a:rPr lang="en-US" sz="1400" dirty="0" smtClean="0"/>
              <a:t>By default, only display</a:t>
            </a:r>
            <a:r>
              <a:rPr lang="en-US" sz="1400" dirty="0"/>
              <a:t> </a:t>
            </a:r>
            <a:r>
              <a:rPr lang="en-US" sz="1400" dirty="0" smtClean="0"/>
              <a:t>actions</a:t>
            </a:r>
            <a:endParaRPr lang="en-US" sz="1400" dirty="0"/>
          </a:p>
          <a:p>
            <a:r>
              <a:rPr lang="en-US" sz="1400" dirty="0" smtClean="0"/>
              <a:t>That apply</a:t>
            </a:r>
            <a:r>
              <a:rPr lang="en-US" sz="1400" dirty="0"/>
              <a:t> </a:t>
            </a:r>
            <a:r>
              <a:rPr lang="en-US" sz="1400" dirty="0" smtClean="0"/>
              <a:t>to</a:t>
            </a:r>
            <a:r>
              <a:rPr lang="en-US" sz="1400" dirty="0"/>
              <a:t> </a:t>
            </a:r>
            <a:r>
              <a:rPr lang="en-US" sz="1400" dirty="0" smtClean="0"/>
              <a:t>status</a:t>
            </a:r>
            <a:r>
              <a:rPr lang="en-US" sz="1400" dirty="0"/>
              <a:t> </a:t>
            </a:r>
            <a:r>
              <a:rPr lang="en-US" sz="1400" dirty="0" smtClean="0"/>
              <a:t>of</a:t>
            </a:r>
            <a:r>
              <a:rPr lang="en-US" sz="1400" dirty="0"/>
              <a:t> </a:t>
            </a:r>
            <a:r>
              <a:rPr lang="en-US" sz="1400" dirty="0" smtClean="0"/>
              <a:t>‘No</a:t>
            </a:r>
            <a:r>
              <a:rPr lang="en-US" sz="1400" dirty="0"/>
              <a:t> </a:t>
            </a:r>
            <a:r>
              <a:rPr lang="en-US" sz="1400" dirty="0" smtClean="0"/>
              <a:t>items</a:t>
            </a:r>
            <a:endParaRPr lang="en-US" sz="1400" dirty="0"/>
          </a:p>
          <a:p>
            <a:r>
              <a:rPr lang="en-US" sz="1400" dirty="0" smtClean="0"/>
              <a:t>selected’ on</a:t>
            </a:r>
            <a:r>
              <a:rPr lang="en-US" sz="1400" dirty="0"/>
              <a:t> </a:t>
            </a:r>
            <a:r>
              <a:rPr lang="en-US" sz="1400" dirty="0" smtClean="0"/>
              <a:t>the</a:t>
            </a:r>
            <a:r>
              <a:rPr lang="en-US" sz="1400" dirty="0"/>
              <a:t> </a:t>
            </a:r>
            <a:r>
              <a:rPr lang="en-US" sz="1400" dirty="0" smtClean="0"/>
              <a:t>data</a:t>
            </a:r>
            <a:r>
              <a:rPr lang="en-US" sz="1400" dirty="0"/>
              <a:t> </a:t>
            </a:r>
            <a:r>
              <a:rPr lang="en-US" sz="1400" dirty="0" smtClean="0"/>
              <a:t>grid.</a:t>
            </a:r>
          </a:p>
          <a:p>
            <a:endParaRPr lang="en-US" sz="600" dirty="0">
              <a:latin typeface="Calibri" panose="020F0502020204030204" pitchFamily="34" charset="0"/>
            </a:endParaRPr>
          </a:p>
          <a:p>
            <a:r>
              <a:rPr lang="en-US" sz="1400" dirty="0" smtClean="0"/>
              <a:t>- Display up to 4</a:t>
            </a:r>
            <a:r>
              <a:rPr lang="en-US" sz="1400" dirty="0"/>
              <a:t> </a:t>
            </a:r>
            <a:r>
              <a:rPr lang="en-US" sz="1400" dirty="0" smtClean="0"/>
              <a:t>individual</a:t>
            </a:r>
            <a:r>
              <a:rPr lang="en-US" sz="1400" dirty="0"/>
              <a:t> </a:t>
            </a:r>
            <a:r>
              <a:rPr lang="en-US" sz="1400" dirty="0" smtClean="0"/>
              <a:t>action</a:t>
            </a:r>
            <a:endParaRPr lang="en-US" sz="1400" dirty="0"/>
          </a:p>
          <a:p>
            <a:r>
              <a:rPr lang="en-US" sz="1400" dirty="0" smtClean="0"/>
              <a:t>  buttons.</a:t>
            </a:r>
          </a:p>
          <a:p>
            <a:r>
              <a:rPr lang="en-US" sz="1400" dirty="0" smtClean="0">
                <a:latin typeface="Calibri" panose="020F0502020204030204" pitchFamily="34" charset="0"/>
              </a:rPr>
              <a:t>- </a:t>
            </a:r>
            <a:r>
              <a:rPr lang="en-US" sz="1400" dirty="0" smtClean="0"/>
              <a:t>First 3</a:t>
            </a:r>
            <a:r>
              <a:rPr lang="en-US" sz="1400" dirty="0"/>
              <a:t> </a:t>
            </a:r>
            <a:r>
              <a:rPr lang="en-US" sz="1400" dirty="0" smtClean="0"/>
              <a:t>are</a:t>
            </a:r>
            <a:r>
              <a:rPr lang="en-US" sz="1400" dirty="0"/>
              <a:t> </a:t>
            </a:r>
            <a:r>
              <a:rPr lang="en-US" sz="1400" dirty="0" smtClean="0"/>
              <a:t>icons</a:t>
            </a:r>
            <a:r>
              <a:rPr lang="en-US" sz="1400" dirty="0"/>
              <a:t> </a:t>
            </a:r>
            <a:r>
              <a:rPr lang="en-US" sz="1400" dirty="0" smtClean="0"/>
              <a:t>representing</a:t>
            </a:r>
            <a:endParaRPr lang="en-US" sz="1400" dirty="0"/>
          </a:p>
          <a:p>
            <a:r>
              <a:rPr lang="en-US" sz="1400" dirty="0" smtClean="0"/>
              <a:t>  basic functionalities, 4</a:t>
            </a:r>
            <a:r>
              <a:rPr lang="en-US" sz="1400" baseline="30000" dirty="0" smtClean="0"/>
              <a:t>th</a:t>
            </a:r>
            <a:r>
              <a:rPr lang="en-US" sz="1400" dirty="0"/>
              <a:t> </a:t>
            </a:r>
            <a:r>
              <a:rPr lang="en-US" sz="1400" dirty="0" smtClean="0"/>
              <a:t>is</a:t>
            </a:r>
            <a:r>
              <a:rPr lang="en-US" sz="1400" dirty="0"/>
              <a:t> </a:t>
            </a:r>
            <a:r>
              <a:rPr lang="en-US" sz="1400" dirty="0" smtClean="0"/>
              <a:t>button.</a:t>
            </a:r>
          </a:p>
          <a:p>
            <a:r>
              <a:rPr lang="en-US" sz="1400" dirty="0" smtClean="0">
                <a:latin typeface="Calibri" panose="020F0502020204030204" pitchFamily="34" charset="0"/>
              </a:rPr>
              <a:t>- </a:t>
            </a:r>
            <a:r>
              <a:rPr lang="en-US" sz="1400" dirty="0" smtClean="0"/>
              <a:t>If more</a:t>
            </a:r>
            <a:r>
              <a:rPr lang="en-US" sz="1400" dirty="0"/>
              <a:t> </a:t>
            </a:r>
            <a:r>
              <a:rPr lang="en-US" sz="1400" dirty="0" smtClean="0"/>
              <a:t>than</a:t>
            </a:r>
            <a:r>
              <a:rPr lang="en-US" sz="1400" dirty="0"/>
              <a:t> </a:t>
            </a:r>
            <a:r>
              <a:rPr lang="en-US" sz="1400" dirty="0" smtClean="0"/>
              <a:t>4</a:t>
            </a:r>
            <a:r>
              <a:rPr lang="en-US" sz="1400" dirty="0"/>
              <a:t> </a:t>
            </a:r>
            <a:r>
              <a:rPr lang="en-US" sz="1400" dirty="0" smtClean="0"/>
              <a:t>actions, display</a:t>
            </a:r>
            <a:r>
              <a:rPr lang="en-US" sz="1400" dirty="0"/>
              <a:t> </a:t>
            </a:r>
            <a:r>
              <a:rPr lang="en-US" sz="1400" dirty="0" smtClean="0"/>
              <a:t>a</a:t>
            </a:r>
            <a:endParaRPr lang="en-US" sz="1400" dirty="0"/>
          </a:p>
          <a:p>
            <a:r>
              <a:rPr lang="en-US" sz="1400" dirty="0" smtClean="0"/>
              <a:t>  ‘More’ dropdown</a:t>
            </a:r>
            <a:r>
              <a:rPr lang="en-US" sz="1400" dirty="0"/>
              <a:t> </a:t>
            </a:r>
            <a:r>
              <a:rPr lang="en-US" sz="1400" dirty="0" smtClean="0"/>
              <a:t>that</a:t>
            </a:r>
            <a:r>
              <a:rPr lang="en-US" sz="1400" dirty="0"/>
              <a:t> </a:t>
            </a:r>
            <a:r>
              <a:rPr lang="en-US" sz="1400" dirty="0" smtClean="0"/>
              <a:t>provides</a:t>
            </a:r>
            <a:endParaRPr lang="en-US" sz="1400" dirty="0"/>
          </a:p>
          <a:p>
            <a:r>
              <a:rPr lang="en-US" sz="1400" dirty="0" smtClean="0"/>
              <a:t>   The rest</a:t>
            </a:r>
            <a:r>
              <a:rPr lang="en-US" sz="1400" dirty="0"/>
              <a:t> </a:t>
            </a:r>
            <a:r>
              <a:rPr lang="en-US" sz="1400" dirty="0" smtClean="0"/>
              <a:t>of</a:t>
            </a:r>
            <a:r>
              <a:rPr lang="en-US" sz="1400" dirty="0"/>
              <a:t> </a:t>
            </a:r>
            <a:r>
              <a:rPr lang="en-US" sz="1400" dirty="0" smtClean="0"/>
              <a:t>actions</a:t>
            </a:r>
            <a:r>
              <a:rPr lang="en-US" sz="1400" dirty="0"/>
              <a:t> </a:t>
            </a:r>
            <a:r>
              <a:rPr lang="en-US" sz="1400" dirty="0" smtClean="0"/>
              <a:t>in</a:t>
            </a:r>
            <a:r>
              <a:rPr lang="en-US" sz="1400" dirty="0"/>
              <a:t> </a:t>
            </a:r>
            <a:r>
              <a:rPr lang="en-US" sz="1400" dirty="0" smtClean="0"/>
              <a:t>dropdown</a:t>
            </a:r>
            <a:endParaRPr lang="en-US" sz="1400" dirty="0"/>
          </a:p>
          <a:p>
            <a:r>
              <a:rPr lang="en-US" sz="1400" dirty="0" smtClean="0"/>
              <a:t>   menu</a:t>
            </a:r>
          </a:p>
          <a:p>
            <a:r>
              <a:rPr lang="en-US" sz="1400" dirty="0" smtClean="0">
                <a:latin typeface="Calibri" panose="020F0502020204030204" pitchFamily="34" charset="0"/>
              </a:rPr>
              <a:t>- </a:t>
            </a:r>
            <a:r>
              <a:rPr lang="en-US" sz="1400" dirty="0" smtClean="0"/>
              <a:t>Upon clicking</a:t>
            </a:r>
            <a:r>
              <a:rPr lang="en-US" sz="1400" dirty="0"/>
              <a:t> </a:t>
            </a:r>
            <a:r>
              <a:rPr lang="en-US" sz="1400" dirty="0" smtClean="0"/>
              <a:t>any</a:t>
            </a:r>
            <a:r>
              <a:rPr lang="en-US" sz="1400" dirty="0"/>
              <a:t> </a:t>
            </a:r>
            <a:r>
              <a:rPr lang="en-US" sz="1400" dirty="0" smtClean="0"/>
              <a:t>action</a:t>
            </a:r>
            <a:r>
              <a:rPr lang="en-US" sz="1400" dirty="0"/>
              <a:t> </a:t>
            </a:r>
            <a:r>
              <a:rPr lang="en-US" sz="1400" dirty="0" smtClean="0"/>
              <a:t>button</a:t>
            </a:r>
            <a:r>
              <a:rPr lang="en-US" sz="1400" dirty="0"/>
              <a:t>,</a:t>
            </a:r>
          </a:p>
          <a:p>
            <a:r>
              <a:rPr lang="en-US" sz="1400" dirty="0" smtClean="0"/>
              <a:t>   Appropriate action</a:t>
            </a:r>
            <a:r>
              <a:rPr lang="en-US" sz="1400" dirty="0"/>
              <a:t> </a:t>
            </a:r>
            <a:r>
              <a:rPr lang="en-US" sz="1400" dirty="0" smtClean="0"/>
              <a:t>should</a:t>
            </a:r>
            <a:r>
              <a:rPr lang="en-US" sz="1400" dirty="0"/>
              <a:t> </a:t>
            </a:r>
            <a:r>
              <a:rPr lang="en-US" sz="1400" dirty="0" smtClean="0"/>
              <a:t>be</a:t>
            </a:r>
            <a:endParaRPr lang="en-US" sz="1400" dirty="0"/>
          </a:p>
          <a:p>
            <a:r>
              <a:rPr lang="en-US" sz="1400" dirty="0" smtClean="0"/>
              <a:t>   Invoked.</a:t>
            </a:r>
          </a:p>
          <a:p>
            <a:endParaRPr lang="en-US" sz="1400" dirty="0">
              <a:latin typeface="Calibri" panose="020F0502020204030204" pitchFamily="34" charset="0"/>
            </a:endParaRPr>
          </a:p>
          <a:p>
            <a:r>
              <a:rPr lang="en-US" sz="1400" dirty="0" smtClean="0"/>
              <a:t>More button: Only</a:t>
            </a:r>
            <a:r>
              <a:rPr lang="en-US" sz="1400" dirty="0"/>
              <a:t> </a:t>
            </a:r>
            <a:r>
              <a:rPr lang="en-US" sz="1400" dirty="0" smtClean="0"/>
              <a:t>display</a:t>
            </a:r>
            <a:r>
              <a:rPr lang="en-US" sz="1400" dirty="0"/>
              <a:t> </a:t>
            </a:r>
            <a:r>
              <a:rPr lang="en-US" sz="1400" dirty="0" smtClean="0"/>
              <a:t>if</a:t>
            </a:r>
            <a:r>
              <a:rPr lang="en-US" sz="1400" dirty="0"/>
              <a:t> </a:t>
            </a:r>
            <a:r>
              <a:rPr lang="en-US" sz="1400" dirty="0" smtClean="0"/>
              <a:t>number</a:t>
            </a:r>
            <a:r>
              <a:rPr lang="en-US" sz="1400" dirty="0"/>
              <a:t> </a:t>
            </a:r>
            <a:r>
              <a:rPr lang="en-US" sz="1400" dirty="0" smtClean="0"/>
              <a:t>of</a:t>
            </a:r>
            <a:endParaRPr lang="en-US" sz="1400" dirty="0"/>
          </a:p>
          <a:p>
            <a:r>
              <a:rPr lang="en-US" sz="1400" dirty="0" smtClean="0"/>
              <a:t>Actions that</a:t>
            </a:r>
            <a:r>
              <a:rPr lang="en-US" sz="1400" dirty="0"/>
              <a:t> </a:t>
            </a:r>
            <a:r>
              <a:rPr lang="en-US" sz="1400" dirty="0" smtClean="0"/>
              <a:t>apply</a:t>
            </a:r>
            <a:r>
              <a:rPr lang="en-US" sz="1400" dirty="0"/>
              <a:t> </a:t>
            </a:r>
            <a:r>
              <a:rPr lang="en-US" sz="1400" dirty="0" smtClean="0"/>
              <a:t>to</a:t>
            </a:r>
            <a:r>
              <a:rPr lang="en-US" sz="1400" dirty="0"/>
              <a:t> </a:t>
            </a:r>
            <a:r>
              <a:rPr lang="en-US" sz="1400" dirty="0" smtClean="0"/>
              <a:t>data</a:t>
            </a:r>
            <a:r>
              <a:rPr lang="en-US" sz="1400" dirty="0"/>
              <a:t> </a:t>
            </a:r>
            <a:r>
              <a:rPr lang="en-US" sz="1400" dirty="0" smtClean="0"/>
              <a:t>grid</a:t>
            </a:r>
            <a:r>
              <a:rPr lang="en-US" sz="1400" dirty="0"/>
              <a:t> </a:t>
            </a:r>
            <a:r>
              <a:rPr lang="en-US" sz="1400" dirty="0" smtClean="0"/>
              <a:t>are</a:t>
            </a:r>
            <a:r>
              <a:rPr lang="en-US" sz="1400" dirty="0"/>
              <a:t> </a:t>
            </a:r>
            <a:r>
              <a:rPr lang="en-US" sz="1400" dirty="0" smtClean="0"/>
              <a:t>&gt;</a:t>
            </a:r>
            <a:r>
              <a:rPr lang="en-US" sz="1400" dirty="0"/>
              <a:t> </a:t>
            </a:r>
            <a:r>
              <a:rPr lang="en-US" sz="1400" dirty="0" smtClean="0"/>
              <a:t>4.</a:t>
            </a:r>
            <a:endParaRPr lang="en-US" sz="1400" dirty="0">
              <a:latin typeface="Calibri" panose="020F0502020204030204" pitchFamily="34" charset="0"/>
            </a:endParaRPr>
          </a:p>
        </p:txBody>
      </p:sp>
      <p:sp>
        <p:nvSpPr>
          <p:cNvPr id="10" name="Oval 9"/>
          <p:cNvSpPr/>
          <p:nvPr/>
        </p:nvSpPr>
        <p:spPr>
          <a:xfrm>
            <a:off x="13846683" y="264953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1" name="Oval 10"/>
          <p:cNvSpPr/>
          <p:nvPr/>
        </p:nvSpPr>
        <p:spPr>
          <a:xfrm>
            <a:off x="13898499" y="7948018"/>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2</a:t>
            </a:r>
            <a:endParaRPr lang="en-US" sz="1600" dirty="0"/>
          </a:p>
        </p:txBody>
      </p:sp>
      <p:sp>
        <p:nvSpPr>
          <p:cNvPr id="13" name="Oval 12"/>
          <p:cNvSpPr/>
          <p:nvPr/>
        </p:nvSpPr>
        <p:spPr>
          <a:xfrm>
            <a:off x="2949384" y="2914713"/>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4" name="Oval 13"/>
          <p:cNvSpPr/>
          <p:nvPr/>
        </p:nvSpPr>
        <p:spPr>
          <a:xfrm>
            <a:off x="10048875" y="276349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cxnSp>
        <p:nvCxnSpPr>
          <p:cNvPr id="4" name="Straight Arrow Connector 3"/>
          <p:cNvCxnSpPr/>
          <p:nvPr/>
        </p:nvCxnSpPr>
        <p:spPr>
          <a:xfrm>
            <a:off x="10658475" y="3065230"/>
            <a:ext cx="457200" cy="0"/>
          </a:xfrm>
          <a:prstGeom prst="straightConnector1">
            <a:avLst/>
          </a:prstGeom>
          <a:ln>
            <a:solidFill>
              <a:srgbClr val="FF3737"/>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611303" y="2736692"/>
            <a:ext cx="609600" cy="276999"/>
          </a:xfrm>
          <a:prstGeom prst="rect">
            <a:avLst/>
          </a:prstGeom>
          <a:noFill/>
        </p:spPr>
        <p:txBody>
          <a:bodyPr wrap="square" rtlCol="0">
            <a:spAutoFit/>
          </a:bodyPr>
          <a:lstStyle/>
          <a:p>
            <a:r>
              <a:rPr lang="en-US" sz="1200" dirty="0" smtClean="0">
                <a:solidFill>
                  <a:srgbClr val="FF3737"/>
                </a:solidFill>
              </a:rPr>
              <a:t>40px</a:t>
            </a:r>
            <a:endParaRPr lang="en-US" sz="1200" dirty="0">
              <a:solidFill>
                <a:srgbClr val="FF3737"/>
              </a:solidFill>
            </a:endParaRPr>
          </a:p>
        </p:txBody>
      </p:sp>
    </p:spTree>
    <p:extLst>
      <p:ext uri="{BB962C8B-B14F-4D97-AF65-F5344CB8AC3E}">
        <p14:creationId xmlns:p14="http://schemas.microsoft.com/office/powerpoint/2010/main" val="33006554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50</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
        <p:nvSpPr>
          <p:cNvPr id="5" name="Rectangle 4"/>
          <p:cNvSpPr/>
          <p:nvPr/>
        </p:nvSpPr>
        <p:spPr>
          <a:xfrm>
            <a:off x="14163676" y="1480462"/>
            <a:ext cx="2667000" cy="1600438"/>
          </a:xfrm>
          <a:prstGeom prst="rect">
            <a:avLst/>
          </a:prstGeom>
        </p:spPr>
        <p:txBody>
          <a:bodyPr wrap="square">
            <a:spAutoFit/>
          </a:bodyPr>
          <a:lstStyle/>
          <a:p>
            <a:r>
              <a:rPr lang="en-US" sz="1400" dirty="0" smtClean="0"/>
              <a:t>In case data grid is not complex and no columns are hidden,  then inline editing can also be suggested where clicking on pencil icon will invoke editable format inline to be edited as per the need. </a:t>
            </a:r>
          </a:p>
        </p:txBody>
      </p:sp>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8" name="TextBox 7"/>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9" name="Straight Connector 8"/>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1" name="Oval 10"/>
          <p:cNvSpPr/>
          <p:nvPr/>
        </p:nvSpPr>
        <p:spPr>
          <a:xfrm>
            <a:off x="3072447" y="4726750"/>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15043766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51</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2533" y="1814838"/>
            <a:ext cx="10838702" cy="7363395"/>
          </a:xfrm>
          <a:prstGeom prst="rect">
            <a:avLst/>
          </a:prstGeom>
        </p:spPr>
      </p:pic>
      <p:sp>
        <p:nvSpPr>
          <p:cNvPr id="6" name="Rectangle 5"/>
          <p:cNvSpPr/>
          <p:nvPr/>
        </p:nvSpPr>
        <p:spPr>
          <a:xfrm>
            <a:off x="14163676" y="1480462"/>
            <a:ext cx="2667000" cy="738664"/>
          </a:xfrm>
          <a:prstGeom prst="rect">
            <a:avLst/>
          </a:prstGeom>
        </p:spPr>
        <p:txBody>
          <a:bodyPr wrap="square">
            <a:spAutoFit/>
          </a:bodyPr>
          <a:lstStyle/>
          <a:p>
            <a:r>
              <a:rPr lang="en-US" sz="1400" dirty="0" smtClean="0"/>
              <a:t>Edit save confirmation comes along with an option to undo and close the message button. </a:t>
            </a:r>
          </a:p>
        </p:txBody>
      </p:sp>
      <p:cxnSp>
        <p:nvCxnSpPr>
          <p:cNvPr id="7" name="Straight Connector 6"/>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9" name="TextBox 8"/>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10" name="Straight Connector 9"/>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2" name="Oval 11"/>
          <p:cNvSpPr/>
          <p:nvPr/>
        </p:nvSpPr>
        <p:spPr>
          <a:xfrm>
            <a:off x="6238875" y="536394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17758635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52</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2532" y="1814840"/>
            <a:ext cx="10838703" cy="7363391"/>
          </a:xfrm>
          <a:prstGeom prst="rect">
            <a:avLst/>
          </a:prstGeom>
        </p:spPr>
      </p:pic>
      <p:sp>
        <p:nvSpPr>
          <p:cNvPr id="6" name="Rectangle 5"/>
          <p:cNvSpPr/>
          <p:nvPr/>
        </p:nvSpPr>
        <p:spPr>
          <a:xfrm>
            <a:off x="14163676" y="1480462"/>
            <a:ext cx="2667000" cy="523220"/>
          </a:xfrm>
          <a:prstGeom prst="rect">
            <a:avLst/>
          </a:prstGeom>
        </p:spPr>
        <p:txBody>
          <a:bodyPr wrap="square">
            <a:spAutoFit/>
          </a:bodyPr>
          <a:lstStyle/>
          <a:p>
            <a:r>
              <a:rPr lang="en-US" sz="1400" dirty="0" smtClean="0"/>
              <a:t>Clicking on undo button will revoke the changes. </a:t>
            </a:r>
          </a:p>
        </p:txBody>
      </p:sp>
      <p:cxnSp>
        <p:nvCxnSpPr>
          <p:cNvPr id="7" name="Straight Connector 6"/>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9" name="TextBox 8"/>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10" name="Straight Connector 9"/>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2" name="Oval 11"/>
          <p:cNvSpPr/>
          <p:nvPr/>
        </p:nvSpPr>
        <p:spPr>
          <a:xfrm>
            <a:off x="6993255" y="536394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34426647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smtClean="0"/>
              <a:t>PAGE </a:t>
            </a:r>
            <a:fld id="{2DF8BFE8-1D9F-4A2A-92B2-2BB7D12945B2}" type="slidenum">
              <a:rPr lang="en-US" smtClean="0"/>
              <a:pPr/>
              <a:t>53</a:t>
            </a:fld>
            <a:endParaRPr lang="en-US" dirty="0"/>
          </a:p>
        </p:txBody>
      </p:sp>
      <p:sp>
        <p:nvSpPr>
          <p:cNvPr id="3" name="Rectangle 2"/>
          <p:cNvSpPr/>
          <p:nvPr/>
        </p:nvSpPr>
        <p:spPr>
          <a:xfrm>
            <a:off x="1257946" y="4432111"/>
            <a:ext cx="10058398" cy="584775"/>
          </a:xfrm>
          <a:prstGeom prst="rect">
            <a:avLst/>
          </a:prstGeom>
        </p:spPr>
        <p:txBody>
          <a:bodyPr wrap="square">
            <a:spAutoFit/>
          </a:bodyPr>
          <a:lstStyle/>
          <a:p>
            <a:r>
              <a:rPr lang="en-US" sz="3200" dirty="0" smtClean="0">
                <a:latin typeface="Segoe UI" panose="020B0502040204020203" pitchFamily="34" charset="0"/>
                <a:ea typeface="Segoe UI" panose="020B0502040204020203" pitchFamily="34" charset="0"/>
                <a:cs typeface="Segoe UI" panose="020B0502040204020203" pitchFamily="34" charset="0"/>
              </a:rPr>
              <a:t>Edit Cell</a:t>
            </a:r>
          </a:p>
        </p:txBody>
      </p:sp>
    </p:spTree>
    <p:extLst>
      <p:ext uri="{BB962C8B-B14F-4D97-AF65-F5344CB8AC3E}">
        <p14:creationId xmlns:p14="http://schemas.microsoft.com/office/powerpoint/2010/main" val="28167728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54</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
        <p:nvSpPr>
          <p:cNvPr id="5" name="Rectangle 4"/>
          <p:cNvSpPr/>
          <p:nvPr/>
        </p:nvSpPr>
        <p:spPr>
          <a:xfrm>
            <a:off x="14173199" y="1292920"/>
            <a:ext cx="2962276" cy="1969770"/>
          </a:xfrm>
          <a:prstGeom prst="rect">
            <a:avLst/>
          </a:prstGeom>
        </p:spPr>
        <p:txBody>
          <a:bodyPr wrap="square">
            <a:spAutoFit/>
          </a:bodyPr>
          <a:lstStyle/>
          <a:p>
            <a:endParaRPr lang="en-US" sz="1200" dirty="0">
              <a:solidFill>
                <a:schemeClr val="tx1">
                  <a:lumMod val="65000"/>
                  <a:lumOff val="35000"/>
                </a:schemeClr>
              </a:solidFill>
              <a:latin typeface="Calibri" panose="020F0502020204030204" pitchFamily="34" charset="0"/>
            </a:endParaRPr>
          </a:p>
          <a:p>
            <a:r>
              <a:rPr lang="en-US" sz="1400" dirty="0" smtClean="0"/>
              <a:t>Upon hover, edit</a:t>
            </a:r>
            <a:r>
              <a:rPr lang="en-US" sz="1400" dirty="0"/>
              <a:t> </a:t>
            </a:r>
            <a:r>
              <a:rPr lang="en-US" sz="1400" dirty="0" smtClean="0"/>
              <a:t>icon</a:t>
            </a:r>
            <a:r>
              <a:rPr lang="en-US" sz="1400" dirty="0"/>
              <a:t> </a:t>
            </a:r>
            <a:r>
              <a:rPr lang="en-US" sz="1400" dirty="0" smtClean="0"/>
              <a:t>is</a:t>
            </a:r>
            <a:r>
              <a:rPr lang="en-US" sz="1400" dirty="0"/>
              <a:t> </a:t>
            </a:r>
            <a:r>
              <a:rPr lang="en-US" sz="1400" dirty="0" smtClean="0"/>
              <a:t>displayed</a:t>
            </a:r>
            <a:endParaRPr lang="en-US" sz="1400" dirty="0"/>
          </a:p>
          <a:p>
            <a:r>
              <a:rPr lang="en-US" sz="1400" dirty="0" smtClean="0"/>
              <a:t>For data</a:t>
            </a:r>
            <a:r>
              <a:rPr lang="en-US" sz="1400" dirty="0"/>
              <a:t> </a:t>
            </a:r>
            <a:r>
              <a:rPr lang="en-US" sz="1400" dirty="0" smtClean="0"/>
              <a:t>cell</a:t>
            </a:r>
            <a:r>
              <a:rPr lang="en-US" sz="1400" dirty="0"/>
              <a:t> </a:t>
            </a:r>
            <a:r>
              <a:rPr lang="en-US" sz="1400" dirty="0" smtClean="0"/>
              <a:t>that’s</a:t>
            </a:r>
            <a:r>
              <a:rPr lang="en-US" sz="1400" dirty="0"/>
              <a:t> </a:t>
            </a:r>
            <a:r>
              <a:rPr lang="en-US" sz="1400" dirty="0" smtClean="0"/>
              <a:t>editable.</a:t>
            </a:r>
          </a:p>
          <a:p>
            <a:endParaRPr lang="en-US" sz="1400" dirty="0"/>
          </a:p>
          <a:p>
            <a:r>
              <a:rPr lang="en-US" sz="1400" dirty="0" smtClean="0"/>
              <a:t>Edit icon: Upon</a:t>
            </a:r>
            <a:r>
              <a:rPr lang="en-US" sz="1400" dirty="0"/>
              <a:t> </a:t>
            </a:r>
            <a:r>
              <a:rPr lang="en-US" sz="1400" dirty="0" smtClean="0"/>
              <a:t>Clicking the</a:t>
            </a:r>
            <a:r>
              <a:rPr lang="en-US" sz="1400" dirty="0"/>
              <a:t> </a:t>
            </a:r>
            <a:r>
              <a:rPr lang="en-US" sz="1400" dirty="0" smtClean="0"/>
              <a:t>Edit</a:t>
            </a:r>
            <a:endParaRPr lang="en-US" sz="1400" dirty="0"/>
          </a:p>
          <a:p>
            <a:r>
              <a:rPr lang="en-US" sz="1400" dirty="0" smtClean="0"/>
              <a:t>icon, content</a:t>
            </a:r>
            <a:r>
              <a:rPr lang="en-US" sz="1400" dirty="0"/>
              <a:t> </a:t>
            </a:r>
            <a:r>
              <a:rPr lang="en-US" sz="1400" dirty="0" smtClean="0"/>
              <a:t>in</a:t>
            </a:r>
            <a:r>
              <a:rPr lang="en-US" sz="1400" dirty="0"/>
              <a:t> </a:t>
            </a:r>
            <a:r>
              <a:rPr lang="en-US" sz="1400" dirty="0" smtClean="0"/>
              <a:t>data</a:t>
            </a:r>
            <a:r>
              <a:rPr lang="en-US" sz="1400" dirty="0"/>
              <a:t> </a:t>
            </a:r>
            <a:r>
              <a:rPr lang="en-US" sz="1400" dirty="0" smtClean="0"/>
              <a:t>cell</a:t>
            </a:r>
            <a:r>
              <a:rPr lang="en-US" sz="1400" dirty="0"/>
              <a:t> </a:t>
            </a:r>
            <a:r>
              <a:rPr lang="en-US" sz="1400" dirty="0" smtClean="0"/>
              <a:t>is</a:t>
            </a:r>
          </a:p>
          <a:p>
            <a:r>
              <a:rPr lang="en-US" sz="1400" dirty="0" smtClean="0"/>
              <a:t>highlighted. See</a:t>
            </a:r>
            <a:r>
              <a:rPr lang="en-US" sz="1400" dirty="0"/>
              <a:t> </a:t>
            </a:r>
            <a:r>
              <a:rPr lang="en-US" sz="1400" dirty="0" smtClean="0"/>
              <a:t>next</a:t>
            </a:r>
            <a:r>
              <a:rPr lang="en-US" sz="1400" dirty="0"/>
              <a:t> </a:t>
            </a:r>
            <a:r>
              <a:rPr lang="en-US" sz="1400" dirty="0" smtClean="0"/>
              <a:t>slide</a:t>
            </a:r>
            <a:r>
              <a:rPr lang="en-US" sz="1400" dirty="0"/>
              <a:t> </a:t>
            </a:r>
            <a:r>
              <a:rPr lang="en-US" sz="1400" dirty="0" smtClean="0"/>
              <a:t>for</a:t>
            </a:r>
            <a:endParaRPr lang="en-US" sz="1400" dirty="0"/>
          </a:p>
          <a:p>
            <a:r>
              <a:rPr lang="en-US" sz="1400" dirty="0" smtClean="0"/>
              <a:t>interaction</a:t>
            </a:r>
            <a:r>
              <a:rPr lang="en-US" sz="1400" dirty="0"/>
              <a:t>.</a:t>
            </a:r>
            <a:endParaRPr lang="en-US" sz="1400" dirty="0">
              <a:latin typeface="Calibri" panose="020F0502020204030204" pitchFamily="34" charset="0"/>
            </a:endParaRPr>
          </a:p>
          <a:p>
            <a:endParaRPr lang="en-US" sz="1200" dirty="0">
              <a:latin typeface="Calibri" panose="020F0502020204030204" pitchFamily="34" charset="0"/>
            </a:endParaRPr>
          </a:p>
        </p:txBody>
      </p:sp>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8" name="TextBox 7"/>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9" name="Straight Connector 8"/>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1" name="Oval 10"/>
          <p:cNvSpPr/>
          <p:nvPr/>
        </p:nvSpPr>
        <p:spPr>
          <a:xfrm>
            <a:off x="3072447" y="4726750"/>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320297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55</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
        <p:nvSpPr>
          <p:cNvPr id="5" name="Oval 4"/>
          <p:cNvSpPr/>
          <p:nvPr/>
        </p:nvSpPr>
        <p:spPr>
          <a:xfrm>
            <a:off x="3072447" y="4726750"/>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6747650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56</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
        <p:nvSpPr>
          <p:cNvPr id="5" name="Rectangle 4"/>
          <p:cNvSpPr/>
          <p:nvPr/>
        </p:nvSpPr>
        <p:spPr>
          <a:xfrm>
            <a:off x="14163675" y="1247190"/>
            <a:ext cx="2971800" cy="1169551"/>
          </a:xfrm>
          <a:prstGeom prst="rect">
            <a:avLst/>
          </a:prstGeom>
        </p:spPr>
        <p:txBody>
          <a:bodyPr wrap="square">
            <a:spAutoFit/>
          </a:bodyPr>
          <a:lstStyle/>
          <a:p>
            <a:endParaRPr lang="en-US" sz="1400" dirty="0">
              <a:solidFill>
                <a:schemeClr val="tx1">
                  <a:lumMod val="65000"/>
                  <a:lumOff val="35000"/>
                </a:schemeClr>
              </a:solidFill>
              <a:latin typeface="Calibri" panose="020F0502020204030204" pitchFamily="34" charset="0"/>
            </a:endParaRPr>
          </a:p>
          <a:p>
            <a:r>
              <a:rPr lang="en-US" sz="1400" dirty="0" smtClean="0"/>
              <a:t>User has</a:t>
            </a:r>
            <a:r>
              <a:rPr lang="en-US" sz="1400" dirty="0"/>
              <a:t> </a:t>
            </a:r>
            <a:r>
              <a:rPr lang="en-US" sz="1400" dirty="0" smtClean="0"/>
              <a:t>cleared</a:t>
            </a:r>
            <a:r>
              <a:rPr lang="en-US" sz="1400" dirty="0"/>
              <a:t> </a:t>
            </a:r>
            <a:r>
              <a:rPr lang="en-US" sz="1400" dirty="0" smtClean="0"/>
              <a:t>content</a:t>
            </a:r>
            <a:r>
              <a:rPr lang="en-US" sz="1400" dirty="0"/>
              <a:t> </a:t>
            </a:r>
            <a:r>
              <a:rPr lang="en-US" sz="1400" dirty="0" smtClean="0"/>
              <a:t>inside</a:t>
            </a:r>
            <a:endParaRPr lang="en-US" sz="1400" dirty="0"/>
          </a:p>
          <a:p>
            <a:r>
              <a:rPr lang="en-US" sz="1400" dirty="0" smtClean="0"/>
              <a:t>Data cell</a:t>
            </a:r>
            <a:r>
              <a:rPr lang="en-US" sz="1400" dirty="0"/>
              <a:t> </a:t>
            </a:r>
            <a:r>
              <a:rPr lang="en-US" sz="1400" dirty="0" smtClean="0"/>
              <a:t>and can type in new content and click outside the cell to save the changes.  </a:t>
            </a:r>
          </a:p>
        </p:txBody>
      </p:sp>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8" name="TextBox 7"/>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9" name="Straight Connector 8"/>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1" name="Oval 10"/>
          <p:cNvSpPr/>
          <p:nvPr/>
        </p:nvSpPr>
        <p:spPr>
          <a:xfrm>
            <a:off x="3072447" y="4726750"/>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9667791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smtClean="0"/>
              <a:t>PAGE </a:t>
            </a:r>
            <a:fld id="{2DF8BFE8-1D9F-4A2A-92B2-2BB7D12945B2}" type="slidenum">
              <a:rPr lang="en-US" smtClean="0"/>
              <a:pPr/>
              <a:t>57</a:t>
            </a:fld>
            <a:endParaRPr lang="en-US" dirty="0"/>
          </a:p>
        </p:txBody>
      </p:sp>
      <p:sp>
        <p:nvSpPr>
          <p:cNvPr id="3" name="Rectangle 2"/>
          <p:cNvSpPr/>
          <p:nvPr/>
        </p:nvSpPr>
        <p:spPr>
          <a:xfrm>
            <a:off x="1257946" y="4432111"/>
            <a:ext cx="10058398" cy="584775"/>
          </a:xfrm>
          <a:prstGeom prst="rect">
            <a:avLst/>
          </a:prstGeom>
        </p:spPr>
        <p:txBody>
          <a:bodyPr wrap="square">
            <a:spAutoFit/>
          </a:bodyPr>
          <a:lstStyle/>
          <a:p>
            <a:r>
              <a:rPr lang="en-US" sz="3200" dirty="0" smtClean="0">
                <a:latin typeface="Segoe UI" panose="020B0502040204020203" pitchFamily="34" charset="0"/>
                <a:ea typeface="Segoe UI" panose="020B0502040204020203" pitchFamily="34" charset="0"/>
                <a:cs typeface="Segoe UI" panose="020B0502040204020203" pitchFamily="34" charset="0"/>
              </a:rPr>
              <a:t>Delete Row</a:t>
            </a:r>
          </a:p>
        </p:txBody>
      </p:sp>
    </p:spTree>
    <p:extLst>
      <p:ext uri="{BB962C8B-B14F-4D97-AF65-F5344CB8AC3E}">
        <p14:creationId xmlns:p14="http://schemas.microsoft.com/office/powerpoint/2010/main" val="13031003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58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
        <p:nvSpPr>
          <p:cNvPr id="5" name="Rectangle 4"/>
          <p:cNvSpPr/>
          <p:nvPr/>
        </p:nvSpPr>
        <p:spPr>
          <a:xfrm>
            <a:off x="14163675" y="1277937"/>
            <a:ext cx="2971800" cy="1815882"/>
          </a:xfrm>
          <a:prstGeom prst="rect">
            <a:avLst/>
          </a:prstGeom>
        </p:spPr>
        <p:txBody>
          <a:bodyPr wrap="square">
            <a:spAutoFit/>
          </a:bodyPr>
          <a:lstStyle/>
          <a:p>
            <a:endParaRPr lang="en-US" sz="1400" dirty="0">
              <a:solidFill>
                <a:schemeClr val="tx1">
                  <a:lumMod val="65000"/>
                  <a:lumOff val="35000"/>
                </a:schemeClr>
              </a:solidFill>
              <a:latin typeface="Calibri" panose="020F0502020204030204" pitchFamily="34" charset="0"/>
            </a:endParaRPr>
          </a:p>
          <a:p>
            <a:r>
              <a:rPr lang="en-US" sz="1400" dirty="0" smtClean="0"/>
              <a:t>Similar interaction pattern used as add, edit row. </a:t>
            </a:r>
          </a:p>
          <a:p>
            <a:r>
              <a:rPr lang="en-US" sz="1400" dirty="0" smtClean="0"/>
              <a:t>User can select the row to delete and click on X on toolbar and  row will be deleted. </a:t>
            </a:r>
          </a:p>
          <a:p>
            <a:endParaRPr lang="en-US" sz="1400" dirty="0"/>
          </a:p>
          <a:p>
            <a:r>
              <a:rPr lang="en-US" sz="1400" dirty="0" smtClean="0"/>
              <a:t>See next slides for the flow. </a:t>
            </a:r>
          </a:p>
        </p:txBody>
      </p:sp>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8" name="TextBox 7"/>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9" name="Straight Connector 8"/>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3037252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59</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
        <p:nvSpPr>
          <p:cNvPr id="5" name="Rectangle 4"/>
          <p:cNvSpPr/>
          <p:nvPr/>
        </p:nvSpPr>
        <p:spPr>
          <a:xfrm>
            <a:off x="14163675" y="1504681"/>
            <a:ext cx="2971800" cy="307777"/>
          </a:xfrm>
          <a:prstGeom prst="rect">
            <a:avLst/>
          </a:prstGeom>
        </p:spPr>
        <p:txBody>
          <a:bodyPr wrap="square">
            <a:spAutoFit/>
          </a:bodyPr>
          <a:lstStyle/>
          <a:p>
            <a:r>
              <a:rPr lang="en-US" sz="1400" dirty="0" smtClean="0">
                <a:solidFill>
                  <a:schemeClr val="tx1">
                    <a:lumMod val="65000"/>
                    <a:lumOff val="35000"/>
                  </a:schemeClr>
                </a:solidFill>
                <a:latin typeface="Calibri" panose="020F0502020204030204" pitchFamily="34" charset="0"/>
              </a:rPr>
              <a:t>Confirmation pop up </a:t>
            </a:r>
            <a:endParaRPr lang="en-US" sz="1400" dirty="0" smtClean="0"/>
          </a:p>
        </p:txBody>
      </p:sp>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8" name="TextBox 7"/>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9" name="Straight Connector 8"/>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1" name="Oval 10"/>
          <p:cNvSpPr/>
          <p:nvPr/>
        </p:nvSpPr>
        <p:spPr>
          <a:xfrm>
            <a:off x="5934075" y="4937823"/>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4426005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6</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
        <p:nvSpPr>
          <p:cNvPr id="5" name="TextBox 4"/>
          <p:cNvSpPr txBox="1"/>
          <p:nvPr/>
        </p:nvSpPr>
        <p:spPr>
          <a:xfrm>
            <a:off x="138779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7" name="Straight Connector 6"/>
          <p:cNvCxnSpPr/>
          <p:nvPr/>
        </p:nvCxnSpPr>
        <p:spPr>
          <a:xfrm>
            <a:off x="13858875" y="1277937"/>
            <a:ext cx="34956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4075544" y="1296987"/>
            <a:ext cx="2755131" cy="6432530"/>
          </a:xfrm>
          <a:prstGeom prst="rect">
            <a:avLst/>
          </a:prstGeom>
        </p:spPr>
        <p:txBody>
          <a:bodyPr wrap="square">
            <a:spAutoFit/>
          </a:bodyPr>
          <a:lstStyle/>
          <a:p>
            <a:r>
              <a:rPr lang="en-US" sz="1600" b="1" dirty="0" smtClean="0"/>
              <a:t>Global Components</a:t>
            </a:r>
            <a:r>
              <a:rPr lang="en-US" sz="1600" b="1" dirty="0"/>
              <a:t> </a:t>
            </a:r>
            <a:r>
              <a:rPr lang="en-US" sz="1600" b="1" dirty="0" smtClean="0"/>
              <a:t>of</a:t>
            </a:r>
            <a:r>
              <a:rPr lang="en-US" sz="1600" b="1" dirty="0"/>
              <a:t> </a:t>
            </a:r>
            <a:r>
              <a:rPr lang="en-US" sz="1600" b="1" dirty="0" smtClean="0"/>
              <a:t>Smart</a:t>
            </a:r>
            <a:r>
              <a:rPr lang="en-US" sz="1600" b="1" dirty="0"/>
              <a:t> </a:t>
            </a:r>
            <a:r>
              <a:rPr lang="en-US" sz="1600" b="1" dirty="0" smtClean="0"/>
              <a:t>Report:</a:t>
            </a:r>
          </a:p>
          <a:p>
            <a:endParaRPr lang="en-US" sz="1600" b="1" dirty="0">
              <a:solidFill>
                <a:schemeClr val="tx1">
                  <a:lumMod val="65000"/>
                  <a:lumOff val="35000"/>
                </a:schemeClr>
              </a:solidFill>
            </a:endParaRPr>
          </a:p>
          <a:p>
            <a:r>
              <a:rPr lang="en-US" sz="1400" dirty="0" smtClean="0"/>
              <a:t>Mission control</a:t>
            </a:r>
            <a:r>
              <a:rPr lang="en-US" sz="1400" dirty="0"/>
              <a:t> </a:t>
            </a:r>
            <a:r>
              <a:rPr lang="en-US" sz="1400" dirty="0" smtClean="0"/>
              <a:t>menu. Always</a:t>
            </a:r>
            <a:r>
              <a:rPr lang="en-US" sz="1400" dirty="0"/>
              <a:t> </a:t>
            </a:r>
            <a:r>
              <a:rPr lang="en-US" sz="1400" dirty="0" smtClean="0"/>
              <a:t>persistent</a:t>
            </a:r>
            <a:r>
              <a:rPr lang="en-US" sz="1400" dirty="0"/>
              <a:t> </a:t>
            </a:r>
            <a:r>
              <a:rPr lang="en-US" sz="1400" dirty="0" smtClean="0"/>
              <a:t>at the</a:t>
            </a:r>
            <a:r>
              <a:rPr lang="en-US" sz="1400" dirty="0"/>
              <a:t> </a:t>
            </a:r>
            <a:r>
              <a:rPr lang="en-US" sz="1400" dirty="0" smtClean="0"/>
              <a:t>page</a:t>
            </a:r>
            <a:r>
              <a:rPr lang="en-US" sz="1400" dirty="0"/>
              <a:t> </a:t>
            </a:r>
            <a:r>
              <a:rPr lang="en-US" sz="1400" dirty="0" smtClean="0"/>
              <a:t>level.</a:t>
            </a:r>
          </a:p>
          <a:p>
            <a:endParaRPr lang="en-US" sz="1400" dirty="0" smtClean="0"/>
          </a:p>
          <a:p>
            <a:r>
              <a:rPr lang="en-US" sz="1400" dirty="0" smtClean="0"/>
              <a:t>Actions toolbar.</a:t>
            </a:r>
          </a:p>
          <a:p>
            <a:endParaRPr lang="en-US" sz="1400" dirty="0" smtClean="0"/>
          </a:p>
          <a:p>
            <a:r>
              <a:rPr lang="en-US" sz="1400" dirty="0" smtClean="0"/>
              <a:t>Dashlet title</a:t>
            </a:r>
            <a:r>
              <a:rPr lang="en-US" sz="1400" dirty="0"/>
              <a:t> </a:t>
            </a:r>
            <a:r>
              <a:rPr lang="en-US" sz="1400" dirty="0" smtClean="0"/>
              <a:t>and</a:t>
            </a:r>
            <a:r>
              <a:rPr lang="en-US" sz="1400" dirty="0"/>
              <a:t> </a:t>
            </a:r>
            <a:r>
              <a:rPr lang="en-US" sz="1400" dirty="0" smtClean="0"/>
              <a:t>count</a:t>
            </a:r>
            <a:r>
              <a:rPr lang="en-US" sz="1400" dirty="0"/>
              <a:t> </a:t>
            </a:r>
            <a:r>
              <a:rPr lang="en-US" sz="1400" dirty="0" smtClean="0"/>
              <a:t>(if</a:t>
            </a:r>
            <a:r>
              <a:rPr lang="en-US" sz="1400" dirty="0"/>
              <a:t> </a:t>
            </a:r>
            <a:r>
              <a:rPr lang="en-US" sz="1400" dirty="0" smtClean="0"/>
              <a:t>applicable)</a:t>
            </a:r>
          </a:p>
          <a:p>
            <a:endParaRPr lang="en-US" sz="1400" dirty="0" smtClean="0"/>
          </a:p>
          <a:p>
            <a:r>
              <a:rPr lang="en-US" sz="1400" dirty="0" smtClean="0"/>
              <a:t>Navigation History.</a:t>
            </a:r>
          </a:p>
          <a:p>
            <a:endParaRPr lang="en-US" sz="1400" dirty="0" smtClean="0"/>
          </a:p>
          <a:p>
            <a:r>
              <a:rPr lang="en-US" sz="1400" dirty="0" smtClean="0"/>
              <a:t>Dashlet level</a:t>
            </a:r>
            <a:r>
              <a:rPr lang="en-US" sz="1400" dirty="0"/>
              <a:t> </a:t>
            </a:r>
            <a:r>
              <a:rPr lang="en-US" sz="1400" dirty="0" smtClean="0"/>
              <a:t>controls/views: Export, Share, grid, chart</a:t>
            </a:r>
            <a:r>
              <a:rPr lang="en-US" sz="1400" dirty="0"/>
              <a:t> </a:t>
            </a:r>
            <a:r>
              <a:rPr lang="en-US" sz="1400" dirty="0" smtClean="0"/>
              <a:t>and</a:t>
            </a:r>
            <a:r>
              <a:rPr lang="en-US" sz="1400" dirty="0"/>
              <a:t> </a:t>
            </a:r>
            <a:r>
              <a:rPr lang="en-US" sz="1400" dirty="0" smtClean="0"/>
              <a:t>billboard</a:t>
            </a:r>
            <a:r>
              <a:rPr lang="en-US" sz="1400" dirty="0"/>
              <a:t> </a:t>
            </a:r>
            <a:r>
              <a:rPr lang="en-US" sz="1400" dirty="0" smtClean="0"/>
              <a:t>views.</a:t>
            </a:r>
          </a:p>
          <a:p>
            <a:endParaRPr lang="en-US" sz="1400" dirty="0" smtClean="0"/>
          </a:p>
          <a:p>
            <a:r>
              <a:rPr lang="en-US" sz="1400" dirty="0" smtClean="0"/>
              <a:t>Grid menu: Provides</a:t>
            </a:r>
            <a:r>
              <a:rPr lang="en-US" sz="1400" dirty="0"/>
              <a:t> </a:t>
            </a:r>
            <a:r>
              <a:rPr lang="en-US" sz="1400" dirty="0" smtClean="0"/>
              <a:t>the</a:t>
            </a:r>
            <a:r>
              <a:rPr lang="en-US" sz="1400" dirty="0"/>
              <a:t> </a:t>
            </a:r>
            <a:r>
              <a:rPr lang="en-US" sz="1400" dirty="0" smtClean="0"/>
              <a:t>functionality</a:t>
            </a:r>
            <a:r>
              <a:rPr lang="en-US" sz="1400" dirty="0"/>
              <a:t> </a:t>
            </a:r>
            <a:r>
              <a:rPr lang="en-US" sz="1400" dirty="0" smtClean="0"/>
              <a:t>to Unhide the</a:t>
            </a:r>
            <a:r>
              <a:rPr lang="en-US" sz="1400" dirty="0"/>
              <a:t> </a:t>
            </a:r>
            <a:r>
              <a:rPr lang="en-US" sz="1400" dirty="0" smtClean="0"/>
              <a:t>hidden</a:t>
            </a:r>
            <a:r>
              <a:rPr lang="en-US" sz="1400" dirty="0"/>
              <a:t> </a:t>
            </a:r>
            <a:r>
              <a:rPr lang="en-US" sz="1400" dirty="0" smtClean="0"/>
              <a:t>columns.</a:t>
            </a:r>
          </a:p>
          <a:p>
            <a:endParaRPr lang="en-US" sz="1400" dirty="0" smtClean="0"/>
          </a:p>
          <a:p>
            <a:r>
              <a:rPr lang="en-US" sz="1400" dirty="0" smtClean="0"/>
              <a:t>Child column</a:t>
            </a:r>
            <a:r>
              <a:rPr lang="en-US" sz="1400" dirty="0"/>
              <a:t> </a:t>
            </a:r>
            <a:r>
              <a:rPr lang="en-US" sz="1400" dirty="0" smtClean="0"/>
              <a:t>header</a:t>
            </a:r>
          </a:p>
          <a:p>
            <a:endParaRPr lang="en-US" sz="1400" dirty="0" smtClean="0"/>
          </a:p>
          <a:p>
            <a:r>
              <a:rPr lang="en-US" sz="1400" dirty="0" smtClean="0"/>
              <a:t>Child dropdown</a:t>
            </a:r>
            <a:r>
              <a:rPr lang="en-US" sz="1400" dirty="0"/>
              <a:t> </a:t>
            </a:r>
            <a:r>
              <a:rPr lang="en-US" sz="1400" dirty="0" smtClean="0"/>
              <a:t>button: Upon</a:t>
            </a:r>
            <a:r>
              <a:rPr lang="en-US" sz="1400" dirty="0"/>
              <a:t> </a:t>
            </a:r>
            <a:r>
              <a:rPr lang="en-US" sz="1400" dirty="0" smtClean="0"/>
              <a:t>clicking, displays</a:t>
            </a:r>
            <a:r>
              <a:rPr lang="en-US" sz="1400" dirty="0"/>
              <a:t> </a:t>
            </a:r>
            <a:r>
              <a:rPr lang="en-US" sz="1400" dirty="0" smtClean="0"/>
              <a:t>tree</a:t>
            </a:r>
            <a:r>
              <a:rPr lang="en-US" sz="1400" dirty="0"/>
              <a:t> </a:t>
            </a:r>
            <a:r>
              <a:rPr lang="en-US" sz="1400" dirty="0" smtClean="0"/>
              <a:t>map</a:t>
            </a:r>
            <a:r>
              <a:rPr lang="en-US" sz="1400" dirty="0"/>
              <a:t> </a:t>
            </a:r>
            <a:r>
              <a:rPr lang="en-US" sz="1400" dirty="0" smtClean="0"/>
              <a:t>of</a:t>
            </a:r>
            <a:r>
              <a:rPr lang="en-US" sz="1400" dirty="0"/>
              <a:t> </a:t>
            </a:r>
            <a:r>
              <a:rPr lang="en-US" sz="1400" dirty="0" smtClean="0"/>
              <a:t>child/grandchild</a:t>
            </a:r>
            <a:r>
              <a:rPr lang="en-US" sz="1400" dirty="0"/>
              <a:t> </a:t>
            </a:r>
            <a:r>
              <a:rPr lang="en-US" sz="1400" dirty="0" smtClean="0"/>
              <a:t>rows.</a:t>
            </a:r>
          </a:p>
          <a:p>
            <a:endParaRPr lang="en-US" sz="1400" dirty="0" smtClean="0"/>
          </a:p>
          <a:p>
            <a:r>
              <a:rPr lang="en-US" sz="1400" dirty="0" smtClean="0"/>
              <a:t>Go to next screen for details.</a:t>
            </a:r>
            <a:endParaRPr lang="en-US" sz="1400" dirty="0"/>
          </a:p>
        </p:txBody>
      </p:sp>
      <p:sp>
        <p:nvSpPr>
          <p:cNvPr id="14" name="Oval 13"/>
          <p:cNvSpPr/>
          <p:nvPr/>
        </p:nvSpPr>
        <p:spPr>
          <a:xfrm>
            <a:off x="13782675" y="2098611"/>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5" name="Oval 14"/>
          <p:cNvSpPr/>
          <p:nvPr/>
        </p:nvSpPr>
        <p:spPr>
          <a:xfrm>
            <a:off x="13782675" y="2668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p>
        </p:txBody>
      </p:sp>
      <p:sp>
        <p:nvSpPr>
          <p:cNvPr id="16" name="Oval 15"/>
          <p:cNvSpPr/>
          <p:nvPr/>
        </p:nvSpPr>
        <p:spPr>
          <a:xfrm>
            <a:off x="13782675" y="3165411"/>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3</a:t>
            </a:r>
            <a:endParaRPr lang="en-US" sz="1600" dirty="0"/>
          </a:p>
        </p:txBody>
      </p:sp>
      <p:sp>
        <p:nvSpPr>
          <p:cNvPr id="18" name="Oval 17"/>
          <p:cNvSpPr/>
          <p:nvPr/>
        </p:nvSpPr>
        <p:spPr>
          <a:xfrm>
            <a:off x="13782675" y="3775011"/>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4</a:t>
            </a:r>
            <a:endParaRPr lang="en-US" sz="1600" dirty="0"/>
          </a:p>
        </p:txBody>
      </p:sp>
      <p:sp>
        <p:nvSpPr>
          <p:cNvPr id="19" name="Oval 18"/>
          <p:cNvSpPr/>
          <p:nvPr/>
        </p:nvSpPr>
        <p:spPr>
          <a:xfrm>
            <a:off x="13782675" y="4232211"/>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5</a:t>
            </a:r>
            <a:endParaRPr lang="en-US" sz="1600" dirty="0"/>
          </a:p>
        </p:txBody>
      </p:sp>
      <p:sp>
        <p:nvSpPr>
          <p:cNvPr id="20" name="Oval 19"/>
          <p:cNvSpPr/>
          <p:nvPr/>
        </p:nvSpPr>
        <p:spPr>
          <a:xfrm>
            <a:off x="13782675" y="5110098"/>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p>
        </p:txBody>
      </p:sp>
      <p:sp>
        <p:nvSpPr>
          <p:cNvPr id="21" name="Oval 20"/>
          <p:cNvSpPr/>
          <p:nvPr/>
        </p:nvSpPr>
        <p:spPr>
          <a:xfrm>
            <a:off x="13796522" y="5913309"/>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7</a:t>
            </a:r>
          </a:p>
        </p:txBody>
      </p:sp>
      <p:sp>
        <p:nvSpPr>
          <p:cNvPr id="22" name="Oval 21"/>
          <p:cNvSpPr/>
          <p:nvPr/>
        </p:nvSpPr>
        <p:spPr>
          <a:xfrm>
            <a:off x="13782675" y="6277545"/>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8</a:t>
            </a:r>
            <a:endParaRPr lang="en-US" sz="1600" dirty="0"/>
          </a:p>
        </p:txBody>
      </p:sp>
      <p:sp>
        <p:nvSpPr>
          <p:cNvPr id="24" name="Oval 23"/>
          <p:cNvSpPr/>
          <p:nvPr/>
        </p:nvSpPr>
        <p:spPr>
          <a:xfrm>
            <a:off x="10353675" y="1835784"/>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25" name="Oval 24"/>
          <p:cNvSpPr/>
          <p:nvPr/>
        </p:nvSpPr>
        <p:spPr>
          <a:xfrm>
            <a:off x="3081972" y="2933763"/>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2</a:t>
            </a:r>
            <a:endParaRPr lang="en-US" sz="1600" dirty="0"/>
          </a:p>
        </p:txBody>
      </p:sp>
      <p:sp>
        <p:nvSpPr>
          <p:cNvPr id="26" name="Oval 25"/>
          <p:cNvSpPr/>
          <p:nvPr/>
        </p:nvSpPr>
        <p:spPr>
          <a:xfrm>
            <a:off x="3081972" y="2120772"/>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3</a:t>
            </a:r>
            <a:endParaRPr lang="en-US" sz="1600" dirty="0"/>
          </a:p>
        </p:txBody>
      </p:sp>
      <p:sp>
        <p:nvSpPr>
          <p:cNvPr id="27" name="Oval 26"/>
          <p:cNvSpPr/>
          <p:nvPr/>
        </p:nvSpPr>
        <p:spPr>
          <a:xfrm>
            <a:off x="5553075" y="2120772"/>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4</a:t>
            </a:r>
            <a:endParaRPr lang="en-US" sz="1600" dirty="0"/>
          </a:p>
        </p:txBody>
      </p:sp>
      <p:sp>
        <p:nvSpPr>
          <p:cNvPr id="28" name="Oval 27"/>
          <p:cNvSpPr/>
          <p:nvPr/>
        </p:nvSpPr>
        <p:spPr>
          <a:xfrm>
            <a:off x="11039475" y="2689986"/>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5</a:t>
            </a:r>
            <a:endParaRPr lang="en-US" sz="1600" dirty="0"/>
          </a:p>
        </p:txBody>
      </p:sp>
      <p:sp>
        <p:nvSpPr>
          <p:cNvPr id="29" name="Oval 28"/>
          <p:cNvSpPr/>
          <p:nvPr/>
        </p:nvSpPr>
        <p:spPr>
          <a:xfrm>
            <a:off x="11686293" y="2689986"/>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6</a:t>
            </a:r>
            <a:endParaRPr lang="en-US" sz="1600" dirty="0"/>
          </a:p>
        </p:txBody>
      </p:sp>
      <p:sp>
        <p:nvSpPr>
          <p:cNvPr id="30" name="Oval 29"/>
          <p:cNvSpPr/>
          <p:nvPr/>
        </p:nvSpPr>
        <p:spPr>
          <a:xfrm>
            <a:off x="3876675" y="3535932"/>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7</a:t>
            </a:r>
          </a:p>
        </p:txBody>
      </p:sp>
      <p:sp>
        <p:nvSpPr>
          <p:cNvPr id="31" name="Oval 30"/>
          <p:cNvSpPr/>
          <p:nvPr/>
        </p:nvSpPr>
        <p:spPr>
          <a:xfrm>
            <a:off x="3611499" y="5944803"/>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8</a:t>
            </a:r>
          </a:p>
        </p:txBody>
      </p:sp>
    </p:spTree>
    <p:extLst>
      <p:ext uri="{BB962C8B-B14F-4D97-AF65-F5344CB8AC3E}">
        <p14:creationId xmlns:p14="http://schemas.microsoft.com/office/powerpoint/2010/main" val="14271986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60</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3826" y="1814840"/>
            <a:ext cx="10826496" cy="7388352"/>
          </a:xfrm>
          <a:prstGeom prst="rect">
            <a:avLst/>
          </a:prstGeom>
        </p:spPr>
      </p:pic>
      <p:sp>
        <p:nvSpPr>
          <p:cNvPr id="6" name="Rectangle 5"/>
          <p:cNvSpPr/>
          <p:nvPr/>
        </p:nvSpPr>
        <p:spPr>
          <a:xfrm>
            <a:off x="14181044" y="1396565"/>
            <a:ext cx="2971800" cy="738664"/>
          </a:xfrm>
          <a:prstGeom prst="rect">
            <a:avLst/>
          </a:prstGeom>
        </p:spPr>
        <p:txBody>
          <a:bodyPr wrap="square">
            <a:spAutoFit/>
          </a:bodyPr>
          <a:lstStyle/>
          <a:p>
            <a:r>
              <a:rPr lang="en-US" sz="1400" dirty="0" smtClean="0">
                <a:solidFill>
                  <a:schemeClr val="tx1">
                    <a:lumMod val="65000"/>
                    <a:lumOff val="35000"/>
                  </a:schemeClr>
                </a:solidFill>
                <a:latin typeface="Calibri" panose="020F0502020204030204" pitchFamily="34" charset="0"/>
              </a:rPr>
              <a:t>Info Message along with option to undo the change. If selected then go to next slide. </a:t>
            </a:r>
            <a:endParaRPr lang="en-US" sz="1400" dirty="0" smtClean="0"/>
          </a:p>
        </p:txBody>
      </p:sp>
      <p:cxnSp>
        <p:nvCxnSpPr>
          <p:cNvPr id="7" name="Straight Connector 6"/>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11" name="TextBox 10"/>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12" name="Straight Connector 11"/>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4" name="Oval 13"/>
          <p:cNvSpPr/>
          <p:nvPr/>
        </p:nvSpPr>
        <p:spPr>
          <a:xfrm>
            <a:off x="6860667" y="536394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35685621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61</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465" y="1814839"/>
            <a:ext cx="10826496" cy="7375595"/>
          </a:xfrm>
          <a:prstGeom prst="rect">
            <a:avLst/>
          </a:prstGeom>
        </p:spPr>
      </p:pic>
      <p:sp>
        <p:nvSpPr>
          <p:cNvPr id="7" name="Oval 6"/>
          <p:cNvSpPr/>
          <p:nvPr/>
        </p:nvSpPr>
        <p:spPr>
          <a:xfrm>
            <a:off x="6993255" y="536394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1602486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smtClean="0"/>
              <a:t>PAGE </a:t>
            </a:r>
            <a:fld id="{2DF8BFE8-1D9F-4A2A-92B2-2BB7D12945B2}" type="slidenum">
              <a:rPr lang="en-US" smtClean="0"/>
              <a:pPr/>
              <a:t>62</a:t>
            </a:fld>
            <a:endParaRPr lang="en-US" dirty="0"/>
          </a:p>
        </p:txBody>
      </p:sp>
      <p:sp>
        <p:nvSpPr>
          <p:cNvPr id="3" name="Rectangle 2"/>
          <p:cNvSpPr/>
          <p:nvPr/>
        </p:nvSpPr>
        <p:spPr>
          <a:xfrm>
            <a:off x="1257946" y="4432111"/>
            <a:ext cx="10058398" cy="584775"/>
          </a:xfrm>
          <a:prstGeom prst="rect">
            <a:avLst/>
          </a:prstGeom>
        </p:spPr>
        <p:txBody>
          <a:bodyPr wrap="square">
            <a:spAutoFit/>
          </a:bodyPr>
          <a:lstStyle/>
          <a:p>
            <a:r>
              <a:rPr lang="en-US" sz="3200" dirty="0" smtClean="0">
                <a:latin typeface="Segoe UI" panose="020B0502040204020203" pitchFamily="34" charset="0"/>
                <a:ea typeface="Segoe UI" panose="020B0502040204020203" pitchFamily="34" charset="0"/>
                <a:cs typeface="Segoe UI" panose="020B0502040204020203" pitchFamily="34" charset="0"/>
              </a:rPr>
              <a:t>Expand Column</a:t>
            </a:r>
          </a:p>
        </p:txBody>
      </p:sp>
    </p:spTree>
    <p:extLst>
      <p:ext uri="{BB962C8B-B14F-4D97-AF65-F5344CB8AC3E}">
        <p14:creationId xmlns:p14="http://schemas.microsoft.com/office/powerpoint/2010/main" val="39268063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63</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8" name="TextBox 7"/>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9" name="Straight Connector 8"/>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1" name="Rectangle 10"/>
          <p:cNvSpPr/>
          <p:nvPr/>
        </p:nvSpPr>
        <p:spPr>
          <a:xfrm>
            <a:off x="14163676" y="1480462"/>
            <a:ext cx="2819400" cy="1169551"/>
          </a:xfrm>
          <a:prstGeom prst="rect">
            <a:avLst/>
          </a:prstGeom>
        </p:spPr>
        <p:txBody>
          <a:bodyPr wrap="square">
            <a:spAutoFit/>
          </a:bodyPr>
          <a:lstStyle/>
          <a:p>
            <a:r>
              <a:rPr lang="en-US" sz="1400" dirty="0" smtClean="0"/>
              <a:t>Upon hovering</a:t>
            </a:r>
            <a:r>
              <a:rPr lang="en-US" sz="1400" dirty="0"/>
              <a:t> </a:t>
            </a:r>
            <a:r>
              <a:rPr lang="en-US" sz="1400" dirty="0" smtClean="0"/>
              <a:t>over</a:t>
            </a:r>
            <a:r>
              <a:rPr lang="en-US" sz="1400" dirty="0"/>
              <a:t> </a:t>
            </a:r>
            <a:r>
              <a:rPr lang="en-US" sz="1400" dirty="0" smtClean="0"/>
              <a:t>border</a:t>
            </a:r>
            <a:r>
              <a:rPr lang="en-US" sz="1400" dirty="0"/>
              <a:t> </a:t>
            </a:r>
            <a:r>
              <a:rPr lang="en-US" sz="1400" dirty="0" smtClean="0"/>
              <a:t>line</a:t>
            </a:r>
            <a:r>
              <a:rPr lang="en-US" sz="1400" dirty="0"/>
              <a:t> </a:t>
            </a:r>
            <a:r>
              <a:rPr lang="en-US" sz="1400" dirty="0" smtClean="0"/>
              <a:t>of</a:t>
            </a:r>
            <a:r>
              <a:rPr lang="en-US" sz="1400" dirty="0"/>
              <a:t> </a:t>
            </a:r>
            <a:r>
              <a:rPr lang="en-US" sz="1400" dirty="0" smtClean="0"/>
              <a:t>a</a:t>
            </a:r>
            <a:endParaRPr lang="en-US" sz="1400" dirty="0"/>
          </a:p>
          <a:p>
            <a:r>
              <a:rPr lang="en-US" sz="1400" dirty="0" smtClean="0"/>
              <a:t>column, the</a:t>
            </a:r>
            <a:r>
              <a:rPr lang="en-US" sz="1400" dirty="0"/>
              <a:t> </a:t>
            </a:r>
            <a:r>
              <a:rPr lang="en-US" sz="1400" dirty="0" smtClean="0"/>
              <a:t>resize</a:t>
            </a:r>
            <a:r>
              <a:rPr lang="en-US" sz="1400" dirty="0"/>
              <a:t> </a:t>
            </a:r>
            <a:r>
              <a:rPr lang="en-US" sz="1400" dirty="0" smtClean="0"/>
              <a:t>icon</a:t>
            </a:r>
            <a:r>
              <a:rPr lang="en-US" sz="1400" dirty="0"/>
              <a:t> </a:t>
            </a:r>
            <a:r>
              <a:rPr lang="en-US" sz="1400" dirty="0" smtClean="0"/>
              <a:t>is</a:t>
            </a:r>
            <a:r>
              <a:rPr lang="en-US" sz="1400" dirty="0"/>
              <a:t> </a:t>
            </a:r>
            <a:r>
              <a:rPr lang="en-US" sz="1400" dirty="0" smtClean="0"/>
              <a:t>displayed</a:t>
            </a:r>
            <a:r>
              <a:rPr lang="en-US" sz="1400" dirty="0"/>
              <a:t> </a:t>
            </a:r>
            <a:r>
              <a:rPr lang="en-US" sz="1400" dirty="0" smtClean="0"/>
              <a:t>to</a:t>
            </a:r>
            <a:r>
              <a:rPr lang="en-US" sz="1400" dirty="0"/>
              <a:t> </a:t>
            </a:r>
            <a:r>
              <a:rPr lang="en-US" sz="1400" dirty="0" smtClean="0"/>
              <a:t>Indicate resize</a:t>
            </a:r>
            <a:r>
              <a:rPr lang="en-US" sz="1400" dirty="0"/>
              <a:t> </a:t>
            </a:r>
            <a:r>
              <a:rPr lang="en-US" sz="1400" dirty="0" smtClean="0"/>
              <a:t>of</a:t>
            </a:r>
            <a:r>
              <a:rPr lang="en-US" sz="1400" dirty="0"/>
              <a:t> </a:t>
            </a:r>
            <a:r>
              <a:rPr lang="en-US" sz="1400" dirty="0" smtClean="0"/>
              <a:t>column.</a:t>
            </a:r>
          </a:p>
          <a:p>
            <a:endParaRPr lang="en-US" sz="1400" dirty="0"/>
          </a:p>
          <a:p>
            <a:r>
              <a:rPr lang="en-US" sz="1400" dirty="0" smtClean="0"/>
              <a:t>Same functionality as per excel.</a:t>
            </a:r>
          </a:p>
        </p:txBody>
      </p:sp>
      <p:sp>
        <p:nvSpPr>
          <p:cNvPr id="12" name="Oval 11"/>
          <p:cNvSpPr/>
          <p:nvPr/>
        </p:nvSpPr>
        <p:spPr>
          <a:xfrm>
            <a:off x="9667875" y="31257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4161596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64</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
        <p:nvSpPr>
          <p:cNvPr id="5" name="Rectangle 4"/>
          <p:cNvSpPr/>
          <p:nvPr/>
        </p:nvSpPr>
        <p:spPr>
          <a:xfrm>
            <a:off x="14163676" y="1480462"/>
            <a:ext cx="2895600" cy="523220"/>
          </a:xfrm>
          <a:prstGeom prst="rect">
            <a:avLst/>
          </a:prstGeom>
        </p:spPr>
        <p:txBody>
          <a:bodyPr wrap="square">
            <a:spAutoFit/>
          </a:bodyPr>
          <a:lstStyle/>
          <a:p>
            <a:r>
              <a:rPr lang="en-US" sz="1400" dirty="0" smtClean="0"/>
              <a:t>Dragging behavior</a:t>
            </a:r>
            <a:r>
              <a:rPr lang="en-US" sz="1400" dirty="0"/>
              <a:t> </a:t>
            </a:r>
            <a:r>
              <a:rPr lang="en-US" sz="1400" dirty="0" smtClean="0"/>
              <a:t>displays</a:t>
            </a:r>
            <a:r>
              <a:rPr lang="en-US" sz="1400" dirty="0"/>
              <a:t> </a:t>
            </a:r>
            <a:r>
              <a:rPr lang="en-US" sz="1400" dirty="0" smtClean="0"/>
              <a:t>lines</a:t>
            </a:r>
            <a:r>
              <a:rPr lang="en-US" sz="1400" dirty="0"/>
              <a:t> </a:t>
            </a:r>
            <a:r>
              <a:rPr lang="en-US" sz="1400" dirty="0" smtClean="0"/>
              <a:t>around</a:t>
            </a:r>
            <a:r>
              <a:rPr lang="en-US" sz="1400" dirty="0"/>
              <a:t> </a:t>
            </a:r>
            <a:r>
              <a:rPr lang="en-US" sz="1400" dirty="0" smtClean="0"/>
              <a:t>Column that’s</a:t>
            </a:r>
            <a:r>
              <a:rPr lang="en-US" sz="1400" dirty="0"/>
              <a:t> </a:t>
            </a:r>
            <a:r>
              <a:rPr lang="en-US" sz="1400" dirty="0" smtClean="0"/>
              <a:t>to</a:t>
            </a:r>
            <a:r>
              <a:rPr lang="en-US" sz="1400" dirty="0"/>
              <a:t> </a:t>
            </a:r>
            <a:r>
              <a:rPr lang="en-US" sz="1400" dirty="0" smtClean="0"/>
              <a:t>be</a:t>
            </a:r>
            <a:r>
              <a:rPr lang="en-US" sz="1400" dirty="0"/>
              <a:t> </a:t>
            </a:r>
            <a:r>
              <a:rPr lang="en-US" sz="1400" dirty="0" smtClean="0"/>
              <a:t>resized.</a:t>
            </a:r>
            <a:endParaRPr lang="en-US" sz="1400" dirty="0"/>
          </a:p>
        </p:txBody>
      </p:sp>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8" name="TextBox 7"/>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9" name="Straight Connector 8"/>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1" name="Oval 10"/>
          <p:cNvSpPr/>
          <p:nvPr/>
        </p:nvSpPr>
        <p:spPr>
          <a:xfrm>
            <a:off x="9820275" y="33543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348787839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65</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
        <p:nvSpPr>
          <p:cNvPr id="5" name="Rectangle 4"/>
          <p:cNvSpPr/>
          <p:nvPr/>
        </p:nvSpPr>
        <p:spPr>
          <a:xfrm>
            <a:off x="14163676" y="1480462"/>
            <a:ext cx="2895600" cy="523220"/>
          </a:xfrm>
          <a:prstGeom prst="rect">
            <a:avLst/>
          </a:prstGeom>
        </p:spPr>
        <p:txBody>
          <a:bodyPr wrap="square">
            <a:spAutoFit/>
          </a:bodyPr>
          <a:lstStyle/>
          <a:p>
            <a:r>
              <a:rPr lang="en-US" sz="1400" dirty="0" smtClean="0"/>
              <a:t>Dragging behavior</a:t>
            </a:r>
            <a:r>
              <a:rPr lang="en-US" sz="1400" dirty="0"/>
              <a:t> </a:t>
            </a:r>
            <a:r>
              <a:rPr lang="en-US" sz="1400" dirty="0" smtClean="0"/>
              <a:t>displays</a:t>
            </a:r>
            <a:r>
              <a:rPr lang="en-US" sz="1400" dirty="0"/>
              <a:t> </a:t>
            </a:r>
            <a:r>
              <a:rPr lang="en-US" sz="1400" dirty="0" smtClean="0"/>
              <a:t>lines</a:t>
            </a:r>
            <a:r>
              <a:rPr lang="en-US" sz="1400" dirty="0"/>
              <a:t> </a:t>
            </a:r>
            <a:r>
              <a:rPr lang="en-US" sz="1400" dirty="0" smtClean="0"/>
              <a:t>around</a:t>
            </a:r>
            <a:r>
              <a:rPr lang="en-US" sz="1400" dirty="0"/>
              <a:t> </a:t>
            </a:r>
            <a:r>
              <a:rPr lang="en-US" sz="1400" dirty="0" smtClean="0"/>
              <a:t>Column that’s</a:t>
            </a:r>
            <a:r>
              <a:rPr lang="en-US" sz="1400" dirty="0"/>
              <a:t> </a:t>
            </a:r>
            <a:r>
              <a:rPr lang="en-US" sz="1400" dirty="0" smtClean="0"/>
              <a:t>to</a:t>
            </a:r>
            <a:r>
              <a:rPr lang="en-US" sz="1400" dirty="0"/>
              <a:t> </a:t>
            </a:r>
            <a:r>
              <a:rPr lang="en-US" sz="1400" dirty="0" smtClean="0"/>
              <a:t>be</a:t>
            </a:r>
            <a:r>
              <a:rPr lang="en-US" sz="1400" dirty="0"/>
              <a:t> </a:t>
            </a:r>
            <a:r>
              <a:rPr lang="en-US" sz="1400" dirty="0" smtClean="0"/>
              <a:t>resized.</a:t>
            </a:r>
            <a:endParaRPr lang="en-US" sz="1400" dirty="0"/>
          </a:p>
        </p:txBody>
      </p:sp>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8" name="TextBox 7"/>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9" name="Straight Connector 8"/>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1" name="Oval 10"/>
          <p:cNvSpPr/>
          <p:nvPr/>
        </p:nvSpPr>
        <p:spPr>
          <a:xfrm>
            <a:off x="9820275" y="33543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1806098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smtClean="0"/>
              <a:t>PAGE </a:t>
            </a:r>
            <a:fld id="{2DF8BFE8-1D9F-4A2A-92B2-2BB7D12945B2}" type="slidenum">
              <a:rPr lang="en-US" smtClean="0"/>
              <a:pPr/>
              <a:t>66</a:t>
            </a:fld>
            <a:endParaRPr lang="en-US" dirty="0"/>
          </a:p>
        </p:txBody>
      </p:sp>
      <p:sp>
        <p:nvSpPr>
          <p:cNvPr id="3" name="Rectangle 2"/>
          <p:cNvSpPr/>
          <p:nvPr/>
        </p:nvSpPr>
        <p:spPr>
          <a:xfrm>
            <a:off x="1257946" y="4432111"/>
            <a:ext cx="10058398" cy="2123658"/>
          </a:xfrm>
          <a:prstGeom prst="rect">
            <a:avLst/>
          </a:prstGeom>
        </p:spPr>
        <p:txBody>
          <a:bodyPr wrap="square">
            <a:spAutoFit/>
          </a:bodyPr>
          <a:lstStyle/>
          <a:p>
            <a:r>
              <a:rPr lang="en-US" sz="3200" dirty="0" smtClean="0">
                <a:latin typeface="Segoe UI" panose="020B0502040204020203" pitchFamily="34" charset="0"/>
                <a:ea typeface="Segoe UI" panose="020B0502040204020203" pitchFamily="34" charset="0"/>
                <a:cs typeface="Segoe UI" panose="020B0502040204020203" pitchFamily="34" charset="0"/>
              </a:rPr>
              <a:t>Quick Filters</a:t>
            </a:r>
          </a:p>
          <a:p>
            <a:r>
              <a:rPr lang="en-US" sz="2000" dirty="0" smtClean="0">
                <a:latin typeface="Segoe UI" panose="020B0502040204020203" pitchFamily="34" charset="0"/>
                <a:ea typeface="Segoe UI" panose="020B0502040204020203" pitchFamily="34" charset="0"/>
                <a:cs typeface="Segoe UI" panose="020B0502040204020203" pitchFamily="34" charset="0"/>
              </a:rPr>
              <a:t>Text input</a:t>
            </a:r>
          </a:p>
          <a:p>
            <a:r>
              <a:rPr lang="en-US" sz="2000" dirty="0" smtClean="0">
                <a:latin typeface="Segoe UI" panose="020B0502040204020203" pitchFamily="34" charset="0"/>
                <a:ea typeface="Segoe UI" panose="020B0502040204020203" pitchFamily="34" charset="0"/>
                <a:cs typeface="Segoe UI" panose="020B0502040204020203" pitchFamily="34" charset="0"/>
              </a:rPr>
              <a:t>Data Range</a:t>
            </a:r>
          </a:p>
          <a:p>
            <a:r>
              <a:rPr lang="en-US" sz="2000" dirty="0" smtClean="0">
                <a:latin typeface="Segoe UI" panose="020B0502040204020203" pitchFamily="34" charset="0"/>
                <a:ea typeface="Segoe UI" panose="020B0502040204020203" pitchFamily="34" charset="0"/>
                <a:cs typeface="Segoe UI" panose="020B0502040204020203" pitchFamily="34" charset="0"/>
              </a:rPr>
              <a:t>Status</a:t>
            </a:r>
          </a:p>
          <a:p>
            <a:r>
              <a:rPr lang="en-US" sz="2000" dirty="0" smtClean="0">
                <a:latin typeface="Segoe UI" panose="020B0502040204020203" pitchFamily="34" charset="0"/>
                <a:ea typeface="Segoe UI" panose="020B0502040204020203" pitchFamily="34" charset="0"/>
                <a:cs typeface="Segoe UI" panose="020B0502040204020203" pitchFamily="34" charset="0"/>
              </a:rPr>
              <a:t>Numeric</a:t>
            </a:r>
          </a:p>
          <a:p>
            <a:r>
              <a:rPr lang="en-US" sz="2000" dirty="0" smtClean="0">
                <a:latin typeface="Segoe UI" panose="020B0502040204020203" pitchFamily="34" charset="0"/>
                <a:ea typeface="Segoe UI" panose="020B0502040204020203" pitchFamily="34" charset="0"/>
                <a:cs typeface="Segoe UI" panose="020B0502040204020203" pitchFamily="34" charset="0"/>
              </a:rPr>
              <a:t>Fixed Text Value</a:t>
            </a:r>
          </a:p>
        </p:txBody>
      </p:sp>
    </p:spTree>
    <p:extLst>
      <p:ext uri="{BB962C8B-B14F-4D97-AF65-F5344CB8AC3E}">
        <p14:creationId xmlns:p14="http://schemas.microsoft.com/office/powerpoint/2010/main" val="11472841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67</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cxnSp>
        <p:nvCxnSpPr>
          <p:cNvPr id="5" name="Straight Connector 4"/>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227944" y="1449387"/>
            <a:ext cx="3126606" cy="4832092"/>
          </a:xfrm>
          <a:prstGeom prst="rect">
            <a:avLst/>
          </a:prstGeom>
        </p:spPr>
        <p:txBody>
          <a:bodyPr wrap="square">
            <a:spAutoFit/>
          </a:bodyPr>
          <a:lstStyle/>
          <a:p>
            <a:r>
              <a:rPr lang="en-US" sz="1400" b="1" dirty="0" smtClean="0"/>
              <a:t>Default data</a:t>
            </a:r>
            <a:r>
              <a:rPr lang="en-US" sz="1400" b="1" dirty="0"/>
              <a:t> </a:t>
            </a:r>
            <a:r>
              <a:rPr lang="en-US" sz="1400" b="1" dirty="0" smtClean="0"/>
              <a:t>grid</a:t>
            </a:r>
            <a:r>
              <a:rPr lang="en-US" sz="1400" b="1" dirty="0"/>
              <a:t> </a:t>
            </a:r>
            <a:r>
              <a:rPr lang="en-US" sz="1400" b="1" dirty="0" smtClean="0"/>
              <a:t>–</a:t>
            </a:r>
            <a:r>
              <a:rPr lang="en-US" sz="1400" b="1" dirty="0"/>
              <a:t> </a:t>
            </a:r>
            <a:r>
              <a:rPr lang="en-US" sz="1400" b="1" dirty="0" smtClean="0"/>
              <a:t>no</a:t>
            </a:r>
            <a:r>
              <a:rPr lang="en-US" sz="1400" b="1" dirty="0"/>
              <a:t> </a:t>
            </a:r>
            <a:r>
              <a:rPr lang="en-US" sz="1400" b="1" dirty="0" smtClean="0"/>
              <a:t>items</a:t>
            </a:r>
            <a:endParaRPr lang="en-US" sz="1400" b="1" dirty="0"/>
          </a:p>
          <a:p>
            <a:r>
              <a:rPr lang="en-US" sz="1400" b="1" dirty="0" smtClean="0"/>
              <a:t>In data</a:t>
            </a:r>
            <a:r>
              <a:rPr lang="en-US" sz="1400" b="1" dirty="0"/>
              <a:t> </a:t>
            </a:r>
            <a:r>
              <a:rPr lang="en-US" sz="1400" b="1" dirty="0" smtClean="0"/>
              <a:t>grid</a:t>
            </a:r>
            <a:r>
              <a:rPr lang="en-US" sz="1400" b="1" dirty="0"/>
              <a:t> </a:t>
            </a:r>
            <a:r>
              <a:rPr lang="en-US" sz="1400" b="1" dirty="0" smtClean="0"/>
              <a:t>has</a:t>
            </a:r>
            <a:r>
              <a:rPr lang="en-US" sz="1400" b="1" dirty="0"/>
              <a:t> </a:t>
            </a:r>
            <a:r>
              <a:rPr lang="en-US" sz="1400" b="1" dirty="0" smtClean="0"/>
              <a:t>been</a:t>
            </a:r>
            <a:r>
              <a:rPr lang="en-US" sz="1400" b="1" dirty="0"/>
              <a:t> </a:t>
            </a:r>
            <a:r>
              <a:rPr lang="en-US" sz="1400" b="1" dirty="0" smtClean="0"/>
              <a:t>selected.</a:t>
            </a:r>
          </a:p>
          <a:p>
            <a:endParaRPr lang="en-US" sz="1400" b="1" dirty="0">
              <a:solidFill>
                <a:srgbClr val="FF0000"/>
              </a:solidFill>
            </a:endParaRPr>
          </a:p>
          <a:p>
            <a:r>
              <a:rPr lang="en-US" sz="1400" dirty="0" smtClean="0"/>
              <a:t>Quick filter</a:t>
            </a:r>
            <a:r>
              <a:rPr lang="en-US" sz="1400" dirty="0"/>
              <a:t> </a:t>
            </a:r>
            <a:r>
              <a:rPr lang="en-US" sz="1400" dirty="0" smtClean="0"/>
              <a:t>search</a:t>
            </a:r>
            <a:r>
              <a:rPr lang="en-US" sz="1400" dirty="0"/>
              <a:t>:</a:t>
            </a:r>
          </a:p>
          <a:p>
            <a:pPr marL="285750" indent="-285750">
              <a:buFont typeface="Arial" panose="020B0604020202020204" pitchFamily="34" charset="0"/>
              <a:buChar char="•"/>
            </a:pPr>
            <a:r>
              <a:rPr lang="en-US" sz="1400" dirty="0" smtClean="0"/>
              <a:t>Depending on</a:t>
            </a:r>
            <a:r>
              <a:rPr lang="en-US" sz="1400" dirty="0"/>
              <a:t> </a:t>
            </a:r>
            <a:r>
              <a:rPr lang="en-US" sz="1400" dirty="0" smtClean="0"/>
              <a:t>attribute nature, display</a:t>
            </a:r>
            <a:r>
              <a:rPr lang="en-US" sz="1400" dirty="0"/>
              <a:t> </a:t>
            </a:r>
            <a:r>
              <a:rPr lang="en-US" sz="1400" dirty="0" smtClean="0"/>
              <a:t>appropriate</a:t>
            </a:r>
            <a:r>
              <a:rPr lang="en-US" sz="1400" dirty="0"/>
              <a:t> </a:t>
            </a:r>
            <a:r>
              <a:rPr lang="en-US" sz="1400" dirty="0" smtClean="0"/>
              <a:t>filter control</a:t>
            </a:r>
            <a:r>
              <a:rPr lang="en-US" sz="1400" dirty="0"/>
              <a:t> </a:t>
            </a:r>
            <a:r>
              <a:rPr lang="en-US" sz="1400" dirty="0" smtClean="0"/>
              <a:t>(</a:t>
            </a:r>
            <a:r>
              <a:rPr lang="en-US" sz="1400" dirty="0" err="1" smtClean="0"/>
              <a:t>ie</a:t>
            </a:r>
            <a:r>
              <a:rPr lang="en-US" sz="1400" dirty="0" smtClean="0"/>
              <a:t>. Basic</a:t>
            </a:r>
            <a:r>
              <a:rPr lang="en-US" sz="1400" dirty="0"/>
              <a:t> </a:t>
            </a:r>
            <a:r>
              <a:rPr lang="en-US" sz="1400" dirty="0" smtClean="0"/>
              <a:t>text</a:t>
            </a:r>
            <a:r>
              <a:rPr lang="en-US" sz="1400" dirty="0"/>
              <a:t> </a:t>
            </a:r>
            <a:r>
              <a:rPr lang="en-US" sz="1400" dirty="0" smtClean="0"/>
              <a:t>box, dropdown</a:t>
            </a:r>
            <a:r>
              <a:rPr lang="en-US" sz="1400" dirty="0"/>
              <a:t> </a:t>
            </a:r>
            <a:r>
              <a:rPr lang="en-US" sz="1400" dirty="0" smtClean="0"/>
              <a:t>menu, date</a:t>
            </a:r>
            <a:r>
              <a:rPr lang="en-US" sz="1400" dirty="0"/>
              <a:t> </a:t>
            </a:r>
            <a:r>
              <a:rPr lang="en-US" sz="1400" dirty="0" smtClean="0"/>
              <a:t>picker etc.). See next</a:t>
            </a:r>
            <a:r>
              <a:rPr lang="en-US" sz="1400" dirty="0"/>
              <a:t> </a:t>
            </a:r>
            <a:r>
              <a:rPr lang="en-US" sz="1400" dirty="0" smtClean="0"/>
              <a:t>slide</a:t>
            </a:r>
            <a:r>
              <a:rPr lang="en-US" sz="1400" dirty="0"/>
              <a:t> </a:t>
            </a:r>
            <a:r>
              <a:rPr lang="en-US" sz="1400" dirty="0" smtClean="0"/>
              <a:t>for</a:t>
            </a:r>
            <a:r>
              <a:rPr lang="en-US" sz="1400" dirty="0"/>
              <a:t> </a:t>
            </a:r>
            <a:r>
              <a:rPr lang="en-US" sz="1400" dirty="0" smtClean="0"/>
              <a:t>specifications.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Need to</a:t>
            </a:r>
            <a:r>
              <a:rPr lang="en-US" sz="1400" dirty="0"/>
              <a:t> </a:t>
            </a:r>
            <a:r>
              <a:rPr lang="en-US" sz="1400" dirty="0" smtClean="0"/>
              <a:t>come</a:t>
            </a:r>
            <a:r>
              <a:rPr lang="en-US" sz="1400" dirty="0"/>
              <a:t> </a:t>
            </a:r>
            <a:r>
              <a:rPr lang="en-US" sz="1400" dirty="0" smtClean="0"/>
              <a:t>up</a:t>
            </a:r>
            <a:r>
              <a:rPr lang="en-US" sz="1400" dirty="0"/>
              <a:t> </a:t>
            </a:r>
            <a:r>
              <a:rPr lang="en-US" sz="1400" dirty="0" smtClean="0"/>
              <a:t>with distinction</a:t>
            </a:r>
            <a:r>
              <a:rPr lang="en-US" sz="1400" dirty="0"/>
              <a:t> </a:t>
            </a:r>
            <a:r>
              <a:rPr lang="en-US" sz="1400" dirty="0" smtClean="0"/>
              <a:t>in</a:t>
            </a:r>
            <a:r>
              <a:rPr lang="en-US" sz="1400" dirty="0"/>
              <a:t> </a:t>
            </a:r>
            <a:r>
              <a:rPr lang="en-US" sz="1400" dirty="0" smtClean="0"/>
              <a:t>terms</a:t>
            </a:r>
            <a:r>
              <a:rPr lang="en-US" sz="1400" dirty="0"/>
              <a:t> </a:t>
            </a:r>
            <a:r>
              <a:rPr lang="en-US" sz="1400" dirty="0" smtClean="0"/>
              <a:t>of</a:t>
            </a:r>
            <a:r>
              <a:rPr lang="en-US" sz="1400" dirty="0"/>
              <a:t> </a:t>
            </a:r>
            <a:r>
              <a:rPr lang="en-US" sz="1400" dirty="0" smtClean="0"/>
              <a:t>to</a:t>
            </a:r>
            <a:r>
              <a:rPr lang="en-US" sz="1400" dirty="0"/>
              <a:t> </a:t>
            </a:r>
            <a:r>
              <a:rPr lang="en-US" sz="1400" dirty="0" smtClean="0"/>
              <a:t>what level</a:t>
            </a:r>
            <a:r>
              <a:rPr lang="en-US" sz="1400" dirty="0"/>
              <a:t> </a:t>
            </a:r>
            <a:r>
              <a:rPr lang="en-US" sz="1400" dirty="0" smtClean="0"/>
              <a:t>we</a:t>
            </a:r>
            <a:r>
              <a:rPr lang="en-US" sz="1400" dirty="0"/>
              <a:t> </a:t>
            </a:r>
            <a:r>
              <a:rPr lang="en-US" sz="1400" dirty="0" smtClean="0"/>
              <a:t>want</a:t>
            </a:r>
            <a:r>
              <a:rPr lang="en-US" sz="1400" dirty="0"/>
              <a:t> </a:t>
            </a:r>
            <a:r>
              <a:rPr lang="en-US" sz="1400" dirty="0" smtClean="0"/>
              <a:t>to provide filtering</a:t>
            </a:r>
            <a:r>
              <a:rPr lang="en-US" sz="1400" dirty="0"/>
              <a:t> </a:t>
            </a:r>
            <a:r>
              <a:rPr lang="en-US" sz="1400" dirty="0" smtClean="0"/>
              <a:t>capabilities</a:t>
            </a:r>
            <a:r>
              <a:rPr lang="en-US" sz="1400" dirty="0"/>
              <a:t> </a:t>
            </a:r>
            <a:r>
              <a:rPr lang="en-US" sz="1400" dirty="0" smtClean="0"/>
              <a:t>in quick</a:t>
            </a:r>
            <a:r>
              <a:rPr lang="en-US" sz="1400" dirty="0"/>
              <a:t> </a:t>
            </a:r>
            <a:r>
              <a:rPr lang="en-US" sz="1400" dirty="0" smtClean="0"/>
              <a:t>filter.</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Keep basic</a:t>
            </a:r>
            <a:r>
              <a:rPr lang="en-US" sz="1400" dirty="0"/>
              <a:t> </a:t>
            </a:r>
            <a:r>
              <a:rPr lang="en-US" sz="1400" dirty="0" smtClean="0"/>
              <a:t>filtering</a:t>
            </a:r>
            <a:r>
              <a:rPr lang="en-US" sz="1400" dirty="0"/>
              <a:t> </a:t>
            </a:r>
            <a:r>
              <a:rPr lang="en-US" sz="1400" dirty="0" smtClean="0"/>
              <a:t>at</a:t>
            </a:r>
            <a:r>
              <a:rPr lang="en-US" sz="1400" dirty="0"/>
              <a:t> </a:t>
            </a:r>
            <a:r>
              <a:rPr lang="en-US" sz="1400" dirty="0" smtClean="0"/>
              <a:t>quick</a:t>
            </a:r>
            <a:r>
              <a:rPr lang="en-US" sz="1400" dirty="0"/>
              <a:t> </a:t>
            </a:r>
            <a:r>
              <a:rPr lang="en-US" sz="1400" dirty="0" smtClean="0"/>
              <a:t>filter level</a:t>
            </a:r>
            <a:r>
              <a:rPr lang="en-US" sz="1400" dirty="0"/>
              <a:t> </a:t>
            </a:r>
            <a:r>
              <a:rPr lang="en-US" sz="1400" dirty="0" smtClean="0"/>
              <a:t>and</a:t>
            </a:r>
            <a:r>
              <a:rPr lang="en-US" sz="1400" dirty="0"/>
              <a:t> </a:t>
            </a:r>
            <a:r>
              <a:rPr lang="en-US" sz="1400" dirty="0" smtClean="0"/>
              <a:t>more</a:t>
            </a:r>
            <a:r>
              <a:rPr lang="en-US" sz="1400" dirty="0"/>
              <a:t> </a:t>
            </a:r>
            <a:r>
              <a:rPr lang="en-US" sz="1400" dirty="0" smtClean="0"/>
              <a:t>advanced in</a:t>
            </a:r>
            <a:r>
              <a:rPr lang="en-US" sz="1400" dirty="0"/>
              <a:t> </a:t>
            </a:r>
            <a:r>
              <a:rPr lang="en-US" sz="1400" dirty="0" smtClean="0"/>
              <a:t>advanced</a:t>
            </a:r>
            <a:r>
              <a:rPr lang="en-US" sz="1400" dirty="0"/>
              <a:t> </a:t>
            </a:r>
            <a:r>
              <a:rPr lang="en-US" sz="1400" dirty="0" smtClean="0"/>
              <a:t>filter</a:t>
            </a:r>
            <a:r>
              <a:rPr lang="en-US" sz="1400" dirty="0"/>
              <a:t> </a:t>
            </a:r>
            <a:r>
              <a:rPr lang="en-US" sz="1400" dirty="0" smtClean="0"/>
              <a:t>level.</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solidFill>
                  <a:schemeClr val="bg1">
                    <a:lumMod val="50000"/>
                  </a:schemeClr>
                </a:solidFill>
              </a:rPr>
              <a:t>In page</a:t>
            </a:r>
            <a:r>
              <a:rPr lang="en-US" sz="1400" dirty="0">
                <a:solidFill>
                  <a:schemeClr val="bg1">
                    <a:lumMod val="50000"/>
                  </a:schemeClr>
                </a:solidFill>
              </a:rPr>
              <a:t> </a:t>
            </a:r>
            <a:r>
              <a:rPr lang="en-US" sz="1400" dirty="0" smtClean="0">
                <a:solidFill>
                  <a:schemeClr val="bg1">
                    <a:lumMod val="50000"/>
                  </a:schemeClr>
                </a:solidFill>
              </a:rPr>
              <a:t>level, show</a:t>
            </a:r>
            <a:r>
              <a:rPr lang="en-US" sz="1400" dirty="0">
                <a:solidFill>
                  <a:schemeClr val="bg1">
                    <a:lumMod val="50000"/>
                  </a:schemeClr>
                </a:solidFill>
              </a:rPr>
              <a:t> </a:t>
            </a:r>
            <a:r>
              <a:rPr lang="en-US" sz="1400" dirty="0" smtClean="0">
                <a:solidFill>
                  <a:schemeClr val="bg1">
                    <a:lumMod val="50000"/>
                  </a:schemeClr>
                </a:solidFill>
              </a:rPr>
              <a:t>pillars  for the</a:t>
            </a:r>
            <a:r>
              <a:rPr lang="en-US" sz="1400" dirty="0">
                <a:solidFill>
                  <a:schemeClr val="bg1">
                    <a:lumMod val="50000"/>
                  </a:schemeClr>
                </a:solidFill>
              </a:rPr>
              <a:t> </a:t>
            </a:r>
            <a:r>
              <a:rPr lang="en-US" sz="1400" dirty="0" smtClean="0">
                <a:solidFill>
                  <a:schemeClr val="bg1">
                    <a:lumMod val="50000"/>
                  </a:schemeClr>
                </a:solidFill>
              </a:rPr>
              <a:t>filters. How</a:t>
            </a:r>
            <a:r>
              <a:rPr lang="en-US" sz="1400" dirty="0">
                <a:solidFill>
                  <a:schemeClr val="bg1">
                    <a:lumMod val="50000"/>
                  </a:schemeClr>
                </a:solidFill>
              </a:rPr>
              <a:t> </a:t>
            </a:r>
            <a:r>
              <a:rPr lang="en-US" sz="1400" dirty="0" smtClean="0">
                <a:solidFill>
                  <a:schemeClr val="bg1">
                    <a:lumMod val="50000"/>
                  </a:schemeClr>
                </a:solidFill>
              </a:rPr>
              <a:t>do we</a:t>
            </a:r>
            <a:r>
              <a:rPr lang="en-US" sz="1400" dirty="0">
                <a:solidFill>
                  <a:schemeClr val="bg1">
                    <a:lumMod val="50000"/>
                  </a:schemeClr>
                </a:solidFill>
              </a:rPr>
              <a:t> </a:t>
            </a:r>
            <a:r>
              <a:rPr lang="en-US" sz="1400" dirty="0" smtClean="0">
                <a:solidFill>
                  <a:schemeClr val="bg1">
                    <a:lumMod val="50000"/>
                  </a:schemeClr>
                </a:solidFill>
              </a:rPr>
              <a:t>show</a:t>
            </a:r>
            <a:r>
              <a:rPr lang="en-US" sz="1400" dirty="0">
                <a:solidFill>
                  <a:schemeClr val="bg1">
                    <a:lumMod val="50000"/>
                  </a:schemeClr>
                </a:solidFill>
              </a:rPr>
              <a:t> </a:t>
            </a:r>
            <a:r>
              <a:rPr lang="en-US" sz="1400" dirty="0" smtClean="0">
                <a:solidFill>
                  <a:schemeClr val="bg1">
                    <a:lumMod val="50000"/>
                  </a:schemeClr>
                </a:solidFill>
              </a:rPr>
              <a:t>advanced</a:t>
            </a:r>
            <a:r>
              <a:rPr lang="en-US" sz="1400" dirty="0">
                <a:solidFill>
                  <a:schemeClr val="bg1">
                    <a:lumMod val="50000"/>
                  </a:schemeClr>
                </a:solidFill>
              </a:rPr>
              <a:t> </a:t>
            </a:r>
            <a:r>
              <a:rPr lang="en-US" sz="1400" dirty="0" smtClean="0">
                <a:solidFill>
                  <a:schemeClr val="bg1">
                    <a:lumMod val="50000"/>
                  </a:schemeClr>
                </a:solidFill>
              </a:rPr>
              <a:t>filter</a:t>
            </a:r>
            <a:r>
              <a:rPr lang="en-US" sz="1400" dirty="0">
                <a:solidFill>
                  <a:schemeClr val="bg1">
                    <a:lumMod val="50000"/>
                  </a:schemeClr>
                </a:solidFill>
              </a:rPr>
              <a:t> </a:t>
            </a:r>
            <a:r>
              <a:rPr lang="en-US" sz="1400" dirty="0" smtClean="0">
                <a:solidFill>
                  <a:schemeClr val="bg1">
                    <a:lumMod val="50000"/>
                  </a:schemeClr>
                </a:solidFill>
              </a:rPr>
              <a:t>criteria in</a:t>
            </a:r>
            <a:r>
              <a:rPr lang="en-US" sz="1400" dirty="0">
                <a:solidFill>
                  <a:schemeClr val="bg1">
                    <a:lumMod val="50000"/>
                  </a:schemeClr>
                </a:solidFill>
              </a:rPr>
              <a:t> </a:t>
            </a:r>
            <a:r>
              <a:rPr lang="en-US" sz="1400" dirty="0" smtClean="0">
                <a:solidFill>
                  <a:schemeClr val="bg1">
                    <a:lumMod val="50000"/>
                  </a:schemeClr>
                </a:solidFill>
              </a:rPr>
              <a:t>the</a:t>
            </a:r>
            <a:r>
              <a:rPr lang="en-US" sz="1400" dirty="0">
                <a:solidFill>
                  <a:schemeClr val="bg1">
                    <a:lumMod val="50000"/>
                  </a:schemeClr>
                </a:solidFill>
              </a:rPr>
              <a:t> </a:t>
            </a:r>
            <a:r>
              <a:rPr lang="en-US" sz="1400" dirty="0" smtClean="0">
                <a:solidFill>
                  <a:schemeClr val="bg1">
                    <a:lumMod val="50000"/>
                  </a:schemeClr>
                </a:solidFill>
              </a:rPr>
              <a:t>filter</a:t>
            </a:r>
            <a:r>
              <a:rPr lang="en-US" sz="1400" dirty="0">
                <a:solidFill>
                  <a:schemeClr val="bg1">
                    <a:lumMod val="50000"/>
                  </a:schemeClr>
                </a:solidFill>
              </a:rPr>
              <a:t> </a:t>
            </a:r>
            <a:r>
              <a:rPr lang="en-US" sz="1400" dirty="0" smtClean="0">
                <a:solidFill>
                  <a:schemeClr val="bg1">
                    <a:lumMod val="50000"/>
                  </a:schemeClr>
                </a:solidFill>
              </a:rPr>
              <a:t>pillar?</a:t>
            </a:r>
            <a:endParaRPr lang="en-US" sz="1400" b="1" dirty="0" smtClean="0">
              <a:solidFill>
                <a:schemeClr val="bg1">
                  <a:lumMod val="50000"/>
                </a:schemeClr>
              </a:solidFill>
            </a:endParaRPr>
          </a:p>
        </p:txBody>
      </p:sp>
      <p:sp>
        <p:nvSpPr>
          <p:cNvPr id="7" name="TextBox 6"/>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8" name="Oval 7"/>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9" name="Oval 8"/>
          <p:cNvSpPr/>
          <p:nvPr/>
        </p:nvSpPr>
        <p:spPr>
          <a:xfrm>
            <a:off x="4105275" y="3678045"/>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24316874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68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cxnSp>
        <p:nvCxnSpPr>
          <p:cNvPr id="5" name="Straight Connector 4"/>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7" name="Rectangle 6"/>
          <p:cNvSpPr/>
          <p:nvPr/>
        </p:nvSpPr>
        <p:spPr>
          <a:xfrm>
            <a:off x="14227944" y="1485245"/>
            <a:ext cx="3126606" cy="307777"/>
          </a:xfrm>
          <a:prstGeom prst="rect">
            <a:avLst/>
          </a:prstGeom>
        </p:spPr>
        <p:txBody>
          <a:bodyPr wrap="square">
            <a:spAutoFit/>
          </a:bodyPr>
          <a:lstStyle/>
          <a:p>
            <a:r>
              <a:rPr lang="en-US" sz="1400" b="1" dirty="0" smtClean="0"/>
              <a:t>Range filter</a:t>
            </a:r>
            <a:endParaRPr lang="en-US" sz="1400" b="1" dirty="0" smtClean="0">
              <a:solidFill>
                <a:schemeClr val="bg1">
                  <a:lumMod val="50000"/>
                </a:schemeClr>
              </a:solidFill>
            </a:endParaRPr>
          </a:p>
        </p:txBody>
      </p:sp>
      <p:sp>
        <p:nvSpPr>
          <p:cNvPr id="8" name="Oval 7"/>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9" name="Oval 8"/>
          <p:cNvSpPr/>
          <p:nvPr/>
        </p:nvSpPr>
        <p:spPr>
          <a:xfrm>
            <a:off x="4105275" y="3678045"/>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321339999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69</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
        <p:nvSpPr>
          <p:cNvPr id="5" name="Oval 4"/>
          <p:cNvSpPr/>
          <p:nvPr/>
        </p:nvSpPr>
        <p:spPr>
          <a:xfrm>
            <a:off x="4105275" y="3678045"/>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11672089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smtClean="0"/>
              <a:t>PAGE </a:t>
            </a:r>
            <a:fld id="{2DF8BFE8-1D9F-4A2A-92B2-2BB7D12945B2}" type="slidenum">
              <a:rPr lang="en-US" smtClean="0"/>
              <a:pPr/>
              <a:t>7</a:t>
            </a:fld>
            <a:endParaRPr lang="en-US" dirty="0"/>
          </a:p>
        </p:txBody>
      </p:sp>
      <p:sp>
        <p:nvSpPr>
          <p:cNvPr id="3" name="Rectangle 2"/>
          <p:cNvSpPr/>
          <p:nvPr/>
        </p:nvSpPr>
        <p:spPr>
          <a:xfrm>
            <a:off x="1257946" y="4432111"/>
            <a:ext cx="10058398" cy="892552"/>
          </a:xfrm>
          <a:prstGeom prst="rect">
            <a:avLst/>
          </a:prstGeom>
        </p:spPr>
        <p:txBody>
          <a:bodyPr wrap="square">
            <a:spAutoFit/>
          </a:bodyPr>
          <a:lstStyle/>
          <a:p>
            <a:r>
              <a:rPr lang="en-US" sz="3200" dirty="0" smtClean="0">
                <a:latin typeface="Segoe UI" panose="020B0502040204020203" pitchFamily="34" charset="0"/>
                <a:ea typeface="Segoe UI" panose="020B0502040204020203" pitchFamily="34" charset="0"/>
                <a:cs typeface="Segoe UI" panose="020B0502040204020203" pitchFamily="34" charset="0"/>
              </a:rPr>
              <a:t>Contextual Menu</a:t>
            </a:r>
          </a:p>
          <a:p>
            <a:r>
              <a:rPr lang="en-US" sz="2000" dirty="0" smtClean="0">
                <a:latin typeface="Segoe UI" panose="020B0502040204020203" pitchFamily="34" charset="0"/>
                <a:ea typeface="Segoe UI" panose="020B0502040204020203" pitchFamily="34" charset="0"/>
                <a:cs typeface="Segoe UI" panose="020B0502040204020203" pitchFamily="34" charset="0"/>
              </a:rPr>
              <a:t>Add Column</a:t>
            </a:r>
          </a:p>
        </p:txBody>
      </p:sp>
    </p:spTree>
    <p:extLst>
      <p:ext uri="{BB962C8B-B14F-4D97-AF65-F5344CB8AC3E}">
        <p14:creationId xmlns:p14="http://schemas.microsoft.com/office/powerpoint/2010/main" val="36558648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70</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cxnSp>
        <p:nvCxnSpPr>
          <p:cNvPr id="5" name="Straight Connector 4"/>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7" name="Rectangle 6"/>
          <p:cNvSpPr/>
          <p:nvPr/>
        </p:nvSpPr>
        <p:spPr>
          <a:xfrm>
            <a:off x="14227944" y="1485245"/>
            <a:ext cx="3126606" cy="307777"/>
          </a:xfrm>
          <a:prstGeom prst="rect">
            <a:avLst/>
          </a:prstGeom>
        </p:spPr>
        <p:txBody>
          <a:bodyPr wrap="square">
            <a:spAutoFit/>
          </a:bodyPr>
          <a:lstStyle/>
          <a:p>
            <a:r>
              <a:rPr lang="en-US" sz="1400" b="1" dirty="0" smtClean="0"/>
              <a:t>Status filter</a:t>
            </a:r>
            <a:endParaRPr lang="en-US" sz="1400" b="1" dirty="0" smtClean="0">
              <a:solidFill>
                <a:schemeClr val="bg1">
                  <a:lumMod val="50000"/>
                </a:schemeClr>
              </a:solidFill>
            </a:endParaRPr>
          </a:p>
        </p:txBody>
      </p:sp>
      <p:sp>
        <p:nvSpPr>
          <p:cNvPr id="8" name="Oval 7"/>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9" name="Oval 8"/>
          <p:cNvSpPr/>
          <p:nvPr/>
        </p:nvSpPr>
        <p:spPr>
          <a:xfrm>
            <a:off x="5078095" y="36591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31249209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71</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cxnSp>
        <p:nvCxnSpPr>
          <p:cNvPr id="5" name="Straight Connector 4"/>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7" name="Rectangle 6"/>
          <p:cNvSpPr/>
          <p:nvPr/>
        </p:nvSpPr>
        <p:spPr>
          <a:xfrm>
            <a:off x="14227944" y="1485245"/>
            <a:ext cx="3126606" cy="307777"/>
          </a:xfrm>
          <a:prstGeom prst="rect">
            <a:avLst/>
          </a:prstGeom>
        </p:spPr>
        <p:txBody>
          <a:bodyPr wrap="square">
            <a:spAutoFit/>
          </a:bodyPr>
          <a:lstStyle/>
          <a:p>
            <a:r>
              <a:rPr lang="en-US" sz="1400" b="1" dirty="0" smtClean="0"/>
              <a:t>Status filter</a:t>
            </a:r>
            <a:endParaRPr lang="en-US" sz="1400" b="1" dirty="0" smtClean="0">
              <a:solidFill>
                <a:schemeClr val="bg1">
                  <a:lumMod val="50000"/>
                </a:schemeClr>
              </a:solidFill>
            </a:endParaRPr>
          </a:p>
        </p:txBody>
      </p:sp>
      <p:sp>
        <p:nvSpPr>
          <p:cNvPr id="8" name="Oval 7"/>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0" name="Oval 9"/>
          <p:cNvSpPr/>
          <p:nvPr/>
        </p:nvSpPr>
        <p:spPr>
          <a:xfrm>
            <a:off x="5078095" y="36591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4306709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72</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p:spPr>
      </p:pic>
      <p:sp>
        <p:nvSpPr>
          <p:cNvPr id="5" name="Oval 4"/>
          <p:cNvSpPr/>
          <p:nvPr/>
        </p:nvSpPr>
        <p:spPr>
          <a:xfrm>
            <a:off x="5857875" y="3049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35510423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73</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p:spPr>
      </p:pic>
      <p:cxnSp>
        <p:nvCxnSpPr>
          <p:cNvPr id="7" name="Straight Connector 6"/>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9" name="Rectangle 8"/>
          <p:cNvSpPr/>
          <p:nvPr/>
        </p:nvSpPr>
        <p:spPr>
          <a:xfrm>
            <a:off x="14227944" y="1485245"/>
            <a:ext cx="3126606" cy="307777"/>
          </a:xfrm>
          <a:prstGeom prst="rect">
            <a:avLst/>
          </a:prstGeom>
        </p:spPr>
        <p:txBody>
          <a:bodyPr wrap="square">
            <a:spAutoFit/>
          </a:bodyPr>
          <a:lstStyle/>
          <a:p>
            <a:r>
              <a:rPr lang="en-US" sz="1400" b="1" dirty="0" smtClean="0"/>
              <a:t>Filter removed</a:t>
            </a:r>
            <a:endParaRPr lang="en-US" sz="1400" b="1" dirty="0" smtClean="0">
              <a:solidFill>
                <a:schemeClr val="bg1">
                  <a:lumMod val="50000"/>
                </a:schemeClr>
              </a:solidFill>
            </a:endParaRPr>
          </a:p>
        </p:txBody>
      </p:sp>
      <p:sp>
        <p:nvSpPr>
          <p:cNvPr id="10" name="Oval 9"/>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28497114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74</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cxnSp>
        <p:nvCxnSpPr>
          <p:cNvPr id="5" name="Straight Connector 4"/>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7" name="Rectangle 6"/>
          <p:cNvSpPr/>
          <p:nvPr/>
        </p:nvSpPr>
        <p:spPr>
          <a:xfrm>
            <a:off x="14227944" y="1485245"/>
            <a:ext cx="3126606" cy="307777"/>
          </a:xfrm>
          <a:prstGeom prst="rect">
            <a:avLst/>
          </a:prstGeom>
        </p:spPr>
        <p:txBody>
          <a:bodyPr wrap="square">
            <a:spAutoFit/>
          </a:bodyPr>
          <a:lstStyle/>
          <a:p>
            <a:r>
              <a:rPr lang="en-US" sz="1400" b="1" dirty="0" smtClean="0"/>
              <a:t>Numeric filter</a:t>
            </a:r>
            <a:endParaRPr lang="en-US" sz="1400" b="1" dirty="0" smtClean="0">
              <a:solidFill>
                <a:schemeClr val="bg1">
                  <a:lumMod val="50000"/>
                </a:schemeClr>
              </a:solidFill>
            </a:endParaRPr>
          </a:p>
        </p:txBody>
      </p:sp>
      <p:sp>
        <p:nvSpPr>
          <p:cNvPr id="8" name="Oval 7"/>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9" name="Oval 8"/>
          <p:cNvSpPr/>
          <p:nvPr/>
        </p:nvSpPr>
        <p:spPr>
          <a:xfrm>
            <a:off x="7534275" y="37353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117016002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75</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cxnSp>
        <p:nvCxnSpPr>
          <p:cNvPr id="5" name="Straight Connector 4"/>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7" name="Rectangle 6"/>
          <p:cNvSpPr/>
          <p:nvPr/>
        </p:nvSpPr>
        <p:spPr>
          <a:xfrm>
            <a:off x="14227944" y="1485245"/>
            <a:ext cx="3126606" cy="307777"/>
          </a:xfrm>
          <a:prstGeom prst="rect">
            <a:avLst/>
          </a:prstGeom>
        </p:spPr>
        <p:txBody>
          <a:bodyPr wrap="square">
            <a:spAutoFit/>
          </a:bodyPr>
          <a:lstStyle/>
          <a:p>
            <a:r>
              <a:rPr lang="en-US" sz="1400" b="1" dirty="0" smtClean="0"/>
              <a:t>Filter applied</a:t>
            </a:r>
            <a:endParaRPr lang="en-US" sz="1400" b="1" dirty="0" smtClean="0">
              <a:solidFill>
                <a:schemeClr val="bg1">
                  <a:lumMod val="50000"/>
                </a:schemeClr>
              </a:solidFill>
            </a:endParaRPr>
          </a:p>
        </p:txBody>
      </p:sp>
      <p:sp>
        <p:nvSpPr>
          <p:cNvPr id="8" name="Oval 7"/>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9" name="Oval 8"/>
          <p:cNvSpPr/>
          <p:nvPr/>
        </p:nvSpPr>
        <p:spPr>
          <a:xfrm>
            <a:off x="8753475" y="33543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15699003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76</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cxnSp>
        <p:nvCxnSpPr>
          <p:cNvPr id="5" name="Straight Connector 4"/>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7" name="Rectangle 6"/>
          <p:cNvSpPr/>
          <p:nvPr/>
        </p:nvSpPr>
        <p:spPr>
          <a:xfrm>
            <a:off x="14227944" y="1485245"/>
            <a:ext cx="3126606" cy="307777"/>
          </a:xfrm>
          <a:prstGeom prst="rect">
            <a:avLst/>
          </a:prstGeom>
        </p:spPr>
        <p:txBody>
          <a:bodyPr wrap="square">
            <a:spAutoFit/>
          </a:bodyPr>
          <a:lstStyle/>
          <a:p>
            <a:r>
              <a:rPr lang="en-US" sz="1400" b="1" dirty="0" smtClean="0"/>
              <a:t>Text Filter (text input field)</a:t>
            </a:r>
            <a:endParaRPr lang="en-US" sz="1400" b="1" dirty="0" smtClean="0">
              <a:solidFill>
                <a:schemeClr val="bg1">
                  <a:lumMod val="50000"/>
                </a:schemeClr>
              </a:solidFill>
            </a:endParaRPr>
          </a:p>
        </p:txBody>
      </p:sp>
      <p:sp>
        <p:nvSpPr>
          <p:cNvPr id="8" name="Oval 7"/>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9" name="Oval 8"/>
          <p:cNvSpPr/>
          <p:nvPr/>
        </p:nvSpPr>
        <p:spPr>
          <a:xfrm>
            <a:off x="8620125" y="33162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234155857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77</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cxnSp>
        <p:nvCxnSpPr>
          <p:cNvPr id="5" name="Straight Connector 4"/>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7" name="Rectangle 6"/>
          <p:cNvSpPr/>
          <p:nvPr/>
        </p:nvSpPr>
        <p:spPr>
          <a:xfrm>
            <a:off x="14227944" y="1485245"/>
            <a:ext cx="3126606" cy="307777"/>
          </a:xfrm>
          <a:prstGeom prst="rect">
            <a:avLst/>
          </a:prstGeom>
        </p:spPr>
        <p:txBody>
          <a:bodyPr wrap="square">
            <a:spAutoFit/>
          </a:bodyPr>
          <a:lstStyle/>
          <a:p>
            <a:r>
              <a:rPr lang="en-US" sz="1400" b="1" dirty="0" smtClean="0"/>
              <a:t>Text Filter applied</a:t>
            </a:r>
            <a:endParaRPr lang="en-US" sz="1400" b="1" dirty="0" smtClean="0">
              <a:solidFill>
                <a:schemeClr val="bg1">
                  <a:lumMod val="50000"/>
                </a:schemeClr>
              </a:solidFill>
            </a:endParaRPr>
          </a:p>
        </p:txBody>
      </p:sp>
      <p:sp>
        <p:nvSpPr>
          <p:cNvPr id="8" name="Oval 7"/>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9" name="Oval 8"/>
          <p:cNvSpPr/>
          <p:nvPr/>
        </p:nvSpPr>
        <p:spPr>
          <a:xfrm>
            <a:off x="8620125" y="33162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2958878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78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cxnSp>
        <p:nvCxnSpPr>
          <p:cNvPr id="5" name="Straight Connector 4"/>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7" name="Rectangle 6"/>
          <p:cNvSpPr/>
          <p:nvPr/>
        </p:nvSpPr>
        <p:spPr>
          <a:xfrm>
            <a:off x="14227944" y="1485245"/>
            <a:ext cx="3126606" cy="307777"/>
          </a:xfrm>
          <a:prstGeom prst="rect">
            <a:avLst/>
          </a:prstGeom>
        </p:spPr>
        <p:txBody>
          <a:bodyPr wrap="square">
            <a:spAutoFit/>
          </a:bodyPr>
          <a:lstStyle/>
          <a:p>
            <a:r>
              <a:rPr lang="en-US" sz="1400" b="1" dirty="0" smtClean="0"/>
              <a:t>Calendar filter</a:t>
            </a:r>
            <a:endParaRPr lang="en-US" sz="1400" b="1" dirty="0" smtClean="0">
              <a:solidFill>
                <a:schemeClr val="bg1">
                  <a:lumMod val="50000"/>
                </a:schemeClr>
              </a:solidFill>
            </a:endParaRPr>
          </a:p>
        </p:txBody>
      </p:sp>
      <p:sp>
        <p:nvSpPr>
          <p:cNvPr id="8" name="Oval 7"/>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9" name="Oval 8"/>
          <p:cNvSpPr/>
          <p:nvPr/>
        </p:nvSpPr>
        <p:spPr>
          <a:xfrm>
            <a:off x="8620125" y="33162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185679666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79</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Tree>
    <p:extLst>
      <p:ext uri="{BB962C8B-B14F-4D97-AF65-F5344CB8AC3E}">
        <p14:creationId xmlns:p14="http://schemas.microsoft.com/office/powerpoint/2010/main" val="27630111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
        <p:nvSpPr>
          <p:cNvPr id="5" name="TextBox 4"/>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13782675" y="15255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8" name="Rectangle 7"/>
          <p:cNvSpPr/>
          <p:nvPr/>
        </p:nvSpPr>
        <p:spPr>
          <a:xfrm>
            <a:off x="14163675" y="1480462"/>
            <a:ext cx="3517131" cy="2893100"/>
          </a:xfrm>
          <a:prstGeom prst="rect">
            <a:avLst/>
          </a:prstGeom>
        </p:spPr>
        <p:txBody>
          <a:bodyPr wrap="square">
            <a:spAutoFit/>
          </a:bodyPr>
          <a:lstStyle/>
          <a:p>
            <a:r>
              <a:rPr lang="en-US" sz="1400" dirty="0" smtClean="0"/>
              <a:t>Contextual menu</a:t>
            </a:r>
            <a:r>
              <a:rPr lang="en-US" sz="1400" dirty="0"/>
              <a:t> </a:t>
            </a:r>
            <a:r>
              <a:rPr lang="en-US" sz="1400" dirty="0" smtClean="0"/>
              <a:t>is</a:t>
            </a:r>
            <a:r>
              <a:rPr lang="en-US" sz="1400" dirty="0"/>
              <a:t> </a:t>
            </a:r>
            <a:r>
              <a:rPr lang="en-US" sz="1400" dirty="0" smtClean="0"/>
              <a:t>available</a:t>
            </a:r>
            <a:r>
              <a:rPr lang="en-US" sz="1400" dirty="0"/>
              <a:t> </a:t>
            </a:r>
            <a:r>
              <a:rPr lang="en-US" sz="1400" dirty="0" smtClean="0"/>
              <a:t>on</a:t>
            </a:r>
            <a:r>
              <a:rPr lang="en-US" sz="1400" dirty="0"/>
              <a:t> </a:t>
            </a:r>
            <a:r>
              <a:rPr lang="en-US" sz="1400" dirty="0" smtClean="0"/>
              <a:t>each</a:t>
            </a:r>
            <a:endParaRPr lang="en-US" sz="1400" dirty="0"/>
          </a:p>
          <a:p>
            <a:r>
              <a:rPr lang="en-US" sz="1400" dirty="0" smtClean="0"/>
              <a:t>Column header</a:t>
            </a:r>
            <a:r>
              <a:rPr lang="en-US" sz="1400" dirty="0"/>
              <a:t> </a:t>
            </a:r>
            <a:r>
              <a:rPr lang="en-US" sz="1400" dirty="0" smtClean="0"/>
              <a:t>on</a:t>
            </a:r>
            <a:r>
              <a:rPr lang="en-US" sz="1400" dirty="0"/>
              <a:t> </a:t>
            </a:r>
            <a:r>
              <a:rPr lang="en-US" sz="1400" dirty="0" smtClean="0"/>
              <a:t>hover. Clicking</a:t>
            </a:r>
            <a:r>
              <a:rPr lang="en-US" sz="1400" dirty="0"/>
              <a:t> </a:t>
            </a:r>
            <a:r>
              <a:rPr lang="en-US" sz="1400" dirty="0" smtClean="0"/>
              <a:t>on</a:t>
            </a:r>
            <a:r>
              <a:rPr lang="en-US" sz="1400" dirty="0"/>
              <a:t> </a:t>
            </a:r>
            <a:endParaRPr lang="en-US" sz="1400" dirty="0" smtClean="0"/>
          </a:p>
          <a:p>
            <a:r>
              <a:rPr lang="en-US" sz="1400" dirty="0" smtClean="0"/>
              <a:t>Which opens</a:t>
            </a:r>
            <a:r>
              <a:rPr lang="en-US" sz="1400" dirty="0"/>
              <a:t> </a:t>
            </a:r>
            <a:r>
              <a:rPr lang="en-US" sz="1400" dirty="0" smtClean="0"/>
              <a:t>popup</a:t>
            </a:r>
            <a:r>
              <a:rPr lang="en-US" sz="1400" dirty="0"/>
              <a:t> </a:t>
            </a:r>
            <a:r>
              <a:rPr lang="en-US" sz="1400" dirty="0" smtClean="0"/>
              <a:t>with</a:t>
            </a:r>
            <a:r>
              <a:rPr lang="en-US" sz="1400" dirty="0"/>
              <a:t> </a:t>
            </a:r>
            <a:r>
              <a:rPr lang="en-US" sz="1400" dirty="0" smtClean="0"/>
              <a:t>below</a:t>
            </a:r>
            <a:r>
              <a:rPr lang="en-US" sz="1400" dirty="0"/>
              <a:t> </a:t>
            </a:r>
            <a:r>
              <a:rPr lang="en-US" sz="1400" dirty="0" smtClean="0"/>
              <a:t>items.</a:t>
            </a:r>
          </a:p>
          <a:p>
            <a:endParaRPr lang="en-US" sz="1400" dirty="0">
              <a:latin typeface="Calibri" panose="020F0502020204030204" pitchFamily="34" charset="0"/>
            </a:endParaRPr>
          </a:p>
          <a:p>
            <a:r>
              <a:rPr lang="en-US" sz="1400" dirty="0" smtClean="0"/>
              <a:t>Contextual menu</a:t>
            </a:r>
            <a:r>
              <a:rPr lang="en-US" sz="1400" dirty="0"/>
              <a:t> </a:t>
            </a:r>
            <a:r>
              <a:rPr lang="en-US" sz="1400" dirty="0" smtClean="0"/>
              <a:t>contains</a:t>
            </a:r>
            <a:r>
              <a:rPr lang="en-US" sz="1400" dirty="0"/>
              <a:t>:</a:t>
            </a:r>
          </a:p>
          <a:p>
            <a:r>
              <a:rPr lang="en-US" sz="1400" dirty="0"/>
              <a:t>• </a:t>
            </a:r>
            <a:r>
              <a:rPr lang="en-US" sz="1400" dirty="0" smtClean="0"/>
              <a:t>Add Column</a:t>
            </a:r>
            <a:endParaRPr lang="en-US" sz="1400" dirty="0"/>
          </a:p>
          <a:p>
            <a:r>
              <a:rPr lang="en-US" sz="1400" dirty="0"/>
              <a:t>• </a:t>
            </a:r>
            <a:r>
              <a:rPr lang="en-US" sz="1400" dirty="0" smtClean="0"/>
              <a:t>Ascending/Descending sort</a:t>
            </a:r>
            <a:endParaRPr lang="en-US" sz="1400" dirty="0"/>
          </a:p>
          <a:p>
            <a:r>
              <a:rPr lang="en-US" sz="1400" dirty="0"/>
              <a:t>• </a:t>
            </a:r>
            <a:r>
              <a:rPr lang="en-US" sz="1400" dirty="0" smtClean="0"/>
              <a:t>Hide Column</a:t>
            </a:r>
            <a:r>
              <a:rPr lang="en-US" sz="1400" dirty="0"/>
              <a:t>.</a:t>
            </a:r>
          </a:p>
          <a:p>
            <a:r>
              <a:rPr lang="en-US" sz="1400" dirty="0" smtClean="0"/>
              <a:t>As per</a:t>
            </a:r>
            <a:r>
              <a:rPr lang="en-US" sz="1400" dirty="0"/>
              <a:t> </a:t>
            </a:r>
            <a:r>
              <a:rPr lang="en-US" sz="1400" dirty="0" smtClean="0"/>
              <a:t>UI</a:t>
            </a:r>
            <a:r>
              <a:rPr lang="en-US" sz="1400" dirty="0"/>
              <a:t> </a:t>
            </a:r>
            <a:r>
              <a:rPr lang="en-US" sz="1400" dirty="0" smtClean="0"/>
              <a:t>grid</a:t>
            </a:r>
            <a:r>
              <a:rPr lang="en-US" sz="1400" dirty="0"/>
              <a:t> </a:t>
            </a:r>
            <a:r>
              <a:rPr lang="en-US" sz="1400" dirty="0" smtClean="0"/>
              <a:t>functionality</a:t>
            </a:r>
            <a:r>
              <a:rPr lang="en-US" sz="1400" dirty="0"/>
              <a:t>.</a:t>
            </a:r>
          </a:p>
          <a:p>
            <a:r>
              <a:rPr lang="en-US" sz="1400" dirty="0"/>
              <a:t>• </a:t>
            </a:r>
            <a:r>
              <a:rPr lang="en-US" sz="1400" dirty="0" smtClean="0"/>
              <a:t>Pin Right</a:t>
            </a:r>
            <a:r>
              <a:rPr lang="en-US" sz="1400" dirty="0"/>
              <a:t> </a:t>
            </a:r>
            <a:r>
              <a:rPr lang="en-US" sz="1400" dirty="0" smtClean="0"/>
              <a:t>–</a:t>
            </a:r>
            <a:r>
              <a:rPr lang="en-US" sz="1400" dirty="0"/>
              <a:t> </a:t>
            </a:r>
            <a:r>
              <a:rPr lang="en-US" sz="1400" dirty="0" smtClean="0"/>
              <a:t>Freezes</a:t>
            </a:r>
            <a:r>
              <a:rPr lang="en-US" sz="1400" dirty="0"/>
              <a:t> </a:t>
            </a:r>
            <a:r>
              <a:rPr lang="en-US" sz="1400" dirty="0" smtClean="0"/>
              <a:t>column</a:t>
            </a:r>
            <a:r>
              <a:rPr lang="en-US" sz="1400" dirty="0"/>
              <a:t> </a:t>
            </a:r>
            <a:r>
              <a:rPr lang="en-US" sz="1400" dirty="0" smtClean="0"/>
              <a:t>so</a:t>
            </a:r>
            <a:r>
              <a:rPr lang="en-US" sz="1400" dirty="0"/>
              <a:t> </a:t>
            </a:r>
            <a:r>
              <a:rPr lang="en-US" sz="1400" dirty="0" smtClean="0"/>
              <a:t>only</a:t>
            </a:r>
            <a:endParaRPr lang="en-US" sz="1400" dirty="0"/>
          </a:p>
          <a:p>
            <a:r>
              <a:rPr lang="en-US" sz="1400" dirty="0" smtClean="0"/>
              <a:t>Columns to</a:t>
            </a:r>
            <a:r>
              <a:rPr lang="en-US" sz="1400" dirty="0"/>
              <a:t> </a:t>
            </a:r>
            <a:r>
              <a:rPr lang="en-US" sz="1400" dirty="0" smtClean="0"/>
              <a:t>right</a:t>
            </a:r>
            <a:r>
              <a:rPr lang="en-US" sz="1400" dirty="0"/>
              <a:t> </a:t>
            </a:r>
            <a:r>
              <a:rPr lang="en-US" sz="1400" dirty="0" smtClean="0"/>
              <a:t>can</a:t>
            </a:r>
            <a:r>
              <a:rPr lang="en-US" sz="1400" dirty="0"/>
              <a:t> </a:t>
            </a:r>
            <a:r>
              <a:rPr lang="en-US" sz="1400" dirty="0" smtClean="0"/>
              <a:t>be</a:t>
            </a:r>
            <a:r>
              <a:rPr lang="en-US" sz="1400" dirty="0"/>
              <a:t> </a:t>
            </a:r>
            <a:r>
              <a:rPr lang="en-US" sz="1400" dirty="0" smtClean="0"/>
              <a:t>scrollable. As</a:t>
            </a:r>
            <a:endParaRPr lang="en-US" sz="1400" dirty="0"/>
          </a:p>
          <a:p>
            <a:r>
              <a:rPr lang="en-US" sz="1400" dirty="0" smtClean="0"/>
              <a:t>Per UI</a:t>
            </a:r>
            <a:r>
              <a:rPr lang="en-US" sz="1400" dirty="0"/>
              <a:t> </a:t>
            </a:r>
            <a:r>
              <a:rPr lang="en-US" sz="1400" dirty="0" smtClean="0"/>
              <a:t>grid</a:t>
            </a:r>
            <a:r>
              <a:rPr lang="en-US" sz="1400" dirty="0"/>
              <a:t> </a:t>
            </a:r>
            <a:r>
              <a:rPr lang="en-US" sz="1400" dirty="0" smtClean="0"/>
              <a:t>functionality</a:t>
            </a:r>
            <a:endParaRPr lang="en-US" sz="1400" dirty="0"/>
          </a:p>
          <a:p>
            <a:r>
              <a:rPr lang="en-US" sz="1400" dirty="0"/>
              <a:t>• </a:t>
            </a:r>
            <a:r>
              <a:rPr lang="en-US" sz="1400" dirty="0" smtClean="0"/>
              <a:t>Pin Led</a:t>
            </a:r>
            <a:r>
              <a:rPr lang="en-US" sz="1400" dirty="0"/>
              <a:t> </a:t>
            </a:r>
            <a:r>
              <a:rPr lang="en-US" sz="1400" dirty="0" smtClean="0"/>
              <a:t>–</a:t>
            </a:r>
            <a:r>
              <a:rPr lang="en-US" sz="1400" dirty="0"/>
              <a:t> </a:t>
            </a:r>
            <a:r>
              <a:rPr lang="en-US" sz="1400" dirty="0" smtClean="0"/>
              <a:t>As</a:t>
            </a:r>
            <a:r>
              <a:rPr lang="en-US" sz="1400" dirty="0"/>
              <a:t> </a:t>
            </a:r>
            <a:r>
              <a:rPr lang="en-US" sz="1400" dirty="0" smtClean="0"/>
              <a:t>per</a:t>
            </a:r>
            <a:r>
              <a:rPr lang="en-US" sz="1400" dirty="0"/>
              <a:t> </a:t>
            </a:r>
            <a:r>
              <a:rPr lang="en-US" sz="1400" dirty="0" smtClean="0"/>
              <a:t>UI</a:t>
            </a:r>
            <a:r>
              <a:rPr lang="en-US" sz="1400" dirty="0"/>
              <a:t> </a:t>
            </a:r>
            <a:r>
              <a:rPr lang="en-US" sz="1400" dirty="0" smtClean="0"/>
              <a:t>grid</a:t>
            </a:r>
            <a:r>
              <a:rPr lang="en-US" sz="1400" dirty="0"/>
              <a:t> </a:t>
            </a:r>
            <a:r>
              <a:rPr lang="en-US" sz="1400" dirty="0" smtClean="0"/>
              <a:t>functionality</a:t>
            </a:r>
            <a:endParaRPr lang="en-US" sz="1400" dirty="0">
              <a:latin typeface="Calibri" panose="020F0502020204030204" pitchFamily="34" charset="0"/>
            </a:endParaRPr>
          </a:p>
        </p:txBody>
      </p:sp>
      <p:sp>
        <p:nvSpPr>
          <p:cNvPr id="9" name="Oval 8"/>
          <p:cNvSpPr/>
          <p:nvPr/>
        </p:nvSpPr>
        <p:spPr>
          <a:xfrm>
            <a:off x="4333875" y="35829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32529953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80</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Tree>
    <p:extLst>
      <p:ext uri="{BB962C8B-B14F-4D97-AF65-F5344CB8AC3E}">
        <p14:creationId xmlns:p14="http://schemas.microsoft.com/office/powerpoint/2010/main" val="226278610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81</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Tree>
    <p:extLst>
      <p:ext uri="{BB962C8B-B14F-4D97-AF65-F5344CB8AC3E}">
        <p14:creationId xmlns:p14="http://schemas.microsoft.com/office/powerpoint/2010/main" val="363952948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82</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Tree>
    <p:extLst>
      <p:ext uri="{BB962C8B-B14F-4D97-AF65-F5344CB8AC3E}">
        <p14:creationId xmlns:p14="http://schemas.microsoft.com/office/powerpoint/2010/main" val="40365375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83</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Tree>
    <p:extLst>
      <p:ext uri="{BB962C8B-B14F-4D97-AF65-F5344CB8AC3E}">
        <p14:creationId xmlns:p14="http://schemas.microsoft.com/office/powerpoint/2010/main" val="400023292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84</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Tree>
    <p:extLst>
      <p:ext uri="{BB962C8B-B14F-4D97-AF65-F5344CB8AC3E}">
        <p14:creationId xmlns:p14="http://schemas.microsoft.com/office/powerpoint/2010/main" val="4918165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85</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Tree>
    <p:extLst>
      <p:ext uri="{BB962C8B-B14F-4D97-AF65-F5344CB8AC3E}">
        <p14:creationId xmlns:p14="http://schemas.microsoft.com/office/powerpoint/2010/main" val="12637595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86</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Tree>
    <p:extLst>
      <p:ext uri="{BB962C8B-B14F-4D97-AF65-F5344CB8AC3E}">
        <p14:creationId xmlns:p14="http://schemas.microsoft.com/office/powerpoint/2010/main" val="49273285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smtClean="0"/>
              <a:t>PAGE </a:t>
            </a:r>
            <a:fld id="{2DF8BFE8-1D9F-4A2A-92B2-2BB7D12945B2}" type="slidenum">
              <a:rPr lang="en-US" smtClean="0"/>
              <a:pPr/>
              <a:t>87</a:t>
            </a:fld>
            <a:endParaRPr lang="en-US" dirty="0"/>
          </a:p>
        </p:txBody>
      </p:sp>
      <p:sp>
        <p:nvSpPr>
          <p:cNvPr id="3" name="Rectangle 2"/>
          <p:cNvSpPr/>
          <p:nvPr/>
        </p:nvSpPr>
        <p:spPr>
          <a:xfrm>
            <a:off x="1257946" y="4432111"/>
            <a:ext cx="10058398" cy="584775"/>
          </a:xfrm>
          <a:prstGeom prst="rect">
            <a:avLst/>
          </a:prstGeom>
        </p:spPr>
        <p:txBody>
          <a:bodyPr wrap="square">
            <a:spAutoFit/>
          </a:bodyPr>
          <a:lstStyle/>
          <a:p>
            <a:r>
              <a:rPr lang="en-US" sz="3200" dirty="0" smtClean="0">
                <a:latin typeface="Segoe UI" panose="020B0502040204020203" pitchFamily="34" charset="0"/>
                <a:ea typeface="Segoe UI" panose="020B0502040204020203" pitchFamily="34" charset="0"/>
                <a:cs typeface="Segoe UI" panose="020B0502040204020203" pitchFamily="34" charset="0"/>
              </a:rPr>
              <a:t>Details- Option1</a:t>
            </a:r>
            <a:endParaRPr lang="en-US" sz="2000" dirty="0" smtClean="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9101583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88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Tree>
    <p:extLst>
      <p:ext uri="{BB962C8B-B14F-4D97-AF65-F5344CB8AC3E}">
        <p14:creationId xmlns:p14="http://schemas.microsoft.com/office/powerpoint/2010/main" val="41180528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89</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Tree>
    <p:extLst>
      <p:ext uri="{BB962C8B-B14F-4D97-AF65-F5344CB8AC3E}">
        <p14:creationId xmlns:p14="http://schemas.microsoft.com/office/powerpoint/2010/main" val="16970194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9</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cxnSp>
        <p:nvCxnSpPr>
          <p:cNvPr id="5" name="Straight Arrow Connector 4"/>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4227945" y="1292920"/>
            <a:ext cx="2907530" cy="3570208"/>
          </a:xfrm>
          <a:prstGeom prst="rect">
            <a:avLst/>
          </a:prstGeom>
        </p:spPr>
        <p:txBody>
          <a:bodyPr wrap="square">
            <a:spAutoFit/>
          </a:bodyPr>
          <a:lstStyle/>
          <a:p>
            <a:endParaRPr lang="en-US" sz="1400" dirty="0">
              <a:solidFill>
                <a:schemeClr val="tx1">
                  <a:lumMod val="65000"/>
                  <a:lumOff val="35000"/>
                </a:schemeClr>
              </a:solidFill>
              <a:latin typeface="Calibri" panose="020F0502020204030204" pitchFamily="34" charset="0"/>
            </a:endParaRPr>
          </a:p>
          <a:p>
            <a:r>
              <a:rPr lang="en-US" sz="1400" dirty="0" smtClean="0"/>
              <a:t>User can</a:t>
            </a:r>
            <a:r>
              <a:rPr lang="en-US" sz="1400" dirty="0"/>
              <a:t> </a:t>
            </a:r>
            <a:r>
              <a:rPr lang="en-US" sz="1400" dirty="0" smtClean="0"/>
              <a:t>check</a:t>
            </a:r>
            <a:r>
              <a:rPr lang="en-US" sz="1400" dirty="0"/>
              <a:t> </a:t>
            </a:r>
            <a:r>
              <a:rPr lang="en-US" sz="1400" dirty="0" smtClean="0"/>
              <a:t>the</a:t>
            </a:r>
            <a:r>
              <a:rPr lang="en-US" sz="1400" dirty="0"/>
              <a:t> </a:t>
            </a:r>
            <a:r>
              <a:rPr lang="en-US" sz="1400" dirty="0" smtClean="0"/>
              <a:t>hidden</a:t>
            </a:r>
            <a:r>
              <a:rPr lang="en-US" sz="1400" dirty="0"/>
              <a:t> </a:t>
            </a:r>
            <a:r>
              <a:rPr lang="en-US" sz="1400" dirty="0" smtClean="0"/>
              <a:t>column</a:t>
            </a:r>
            <a:r>
              <a:rPr lang="en-US" sz="1400" dirty="0"/>
              <a:t> </a:t>
            </a:r>
            <a:r>
              <a:rPr lang="en-US" sz="1400" dirty="0" smtClean="0"/>
              <a:t>list</a:t>
            </a:r>
            <a:r>
              <a:rPr lang="en-US" sz="1400" dirty="0"/>
              <a:t> </a:t>
            </a:r>
            <a:r>
              <a:rPr lang="en-US" sz="1400" dirty="0" smtClean="0"/>
              <a:t>and</a:t>
            </a:r>
            <a:r>
              <a:rPr lang="en-US" sz="1400" dirty="0"/>
              <a:t> </a:t>
            </a:r>
            <a:r>
              <a:rPr lang="en-US" sz="1400" dirty="0" smtClean="0"/>
              <a:t>it</a:t>
            </a:r>
            <a:r>
              <a:rPr lang="en-US" sz="1400" dirty="0"/>
              <a:t> </a:t>
            </a:r>
            <a:r>
              <a:rPr lang="en-US" sz="1400" dirty="0" smtClean="0"/>
              <a:t>will</a:t>
            </a:r>
            <a:r>
              <a:rPr lang="en-US" sz="1400" dirty="0"/>
              <a:t> </a:t>
            </a:r>
            <a:r>
              <a:rPr lang="en-US" sz="1400" dirty="0" smtClean="0"/>
              <a:t>get</a:t>
            </a:r>
            <a:r>
              <a:rPr lang="en-US" sz="1400" dirty="0"/>
              <a:t> </a:t>
            </a:r>
            <a:r>
              <a:rPr lang="en-US" sz="1400" dirty="0" smtClean="0"/>
              <a:t>unhide. This</a:t>
            </a:r>
            <a:r>
              <a:rPr lang="en-US" sz="1400" dirty="0"/>
              <a:t> </a:t>
            </a:r>
            <a:r>
              <a:rPr lang="en-US" sz="1400" dirty="0" smtClean="0"/>
              <a:t>New unhide</a:t>
            </a:r>
            <a:r>
              <a:rPr lang="en-US" sz="1400" dirty="0"/>
              <a:t> </a:t>
            </a:r>
            <a:r>
              <a:rPr lang="en-US" sz="1400" dirty="0" smtClean="0"/>
              <a:t>Column will</a:t>
            </a:r>
            <a:r>
              <a:rPr lang="en-US" sz="1400" dirty="0"/>
              <a:t> </a:t>
            </a:r>
            <a:r>
              <a:rPr lang="en-US" sz="1400" dirty="0" smtClean="0"/>
              <a:t>get</a:t>
            </a:r>
            <a:r>
              <a:rPr lang="en-US" sz="1400" dirty="0"/>
              <a:t> </a:t>
            </a:r>
            <a:r>
              <a:rPr lang="en-US" sz="1400" dirty="0" smtClean="0"/>
              <a:t>added</a:t>
            </a:r>
            <a:r>
              <a:rPr lang="en-US" sz="1400" dirty="0"/>
              <a:t> </a:t>
            </a:r>
            <a:r>
              <a:rPr lang="en-US" sz="1400" dirty="0" smtClean="0"/>
              <a:t>to</a:t>
            </a:r>
            <a:r>
              <a:rPr lang="en-US" sz="1400" dirty="0"/>
              <a:t> </a:t>
            </a:r>
            <a:r>
              <a:rPr lang="en-US" sz="1400" dirty="0" smtClean="0"/>
              <a:t>the</a:t>
            </a:r>
            <a:r>
              <a:rPr lang="en-US" sz="1400" dirty="0"/>
              <a:t> </a:t>
            </a:r>
            <a:r>
              <a:rPr lang="en-US" sz="1400" dirty="0" smtClean="0"/>
              <a:t>right</a:t>
            </a:r>
            <a:r>
              <a:rPr lang="en-US" sz="1400" dirty="0"/>
              <a:t> </a:t>
            </a:r>
            <a:r>
              <a:rPr lang="en-US" sz="1400" dirty="0" smtClean="0"/>
              <a:t>of</a:t>
            </a:r>
            <a:r>
              <a:rPr lang="en-US" sz="1400" dirty="0"/>
              <a:t> </a:t>
            </a:r>
            <a:r>
              <a:rPr lang="en-US" sz="1400" dirty="0" smtClean="0"/>
              <a:t>the</a:t>
            </a:r>
            <a:r>
              <a:rPr lang="en-US" sz="1400" dirty="0"/>
              <a:t> </a:t>
            </a:r>
            <a:r>
              <a:rPr lang="en-US" sz="1400" dirty="0" smtClean="0"/>
              <a:t>Column in</a:t>
            </a:r>
            <a:r>
              <a:rPr lang="en-US" sz="1400" dirty="0"/>
              <a:t> </a:t>
            </a:r>
            <a:r>
              <a:rPr lang="en-US" sz="1400" dirty="0" smtClean="0"/>
              <a:t>which</a:t>
            </a:r>
            <a:r>
              <a:rPr lang="en-US" sz="1400" dirty="0"/>
              <a:t> </a:t>
            </a:r>
            <a:r>
              <a:rPr lang="en-US" sz="1400" dirty="0" smtClean="0"/>
              <a:t>the</a:t>
            </a:r>
            <a:r>
              <a:rPr lang="en-US" sz="1400" dirty="0"/>
              <a:t> </a:t>
            </a:r>
            <a:r>
              <a:rPr lang="en-US" sz="1400" dirty="0" smtClean="0"/>
              <a:t>Add</a:t>
            </a:r>
            <a:r>
              <a:rPr lang="en-US" sz="1400" dirty="0"/>
              <a:t> </a:t>
            </a:r>
            <a:r>
              <a:rPr lang="en-US" sz="1400" dirty="0" smtClean="0"/>
              <a:t>Column</a:t>
            </a:r>
            <a:r>
              <a:rPr lang="en-US" sz="1400" dirty="0"/>
              <a:t> </a:t>
            </a:r>
            <a:r>
              <a:rPr lang="en-US" sz="1400" dirty="0" smtClean="0"/>
              <a:t>action</a:t>
            </a:r>
            <a:r>
              <a:rPr lang="en-US" sz="1400" dirty="0"/>
              <a:t> </a:t>
            </a:r>
            <a:r>
              <a:rPr lang="en-US" sz="1400" dirty="0" smtClean="0"/>
              <a:t>Was invoked. Refer</a:t>
            </a:r>
            <a:r>
              <a:rPr lang="en-US" sz="1400" dirty="0"/>
              <a:t> </a:t>
            </a:r>
            <a:r>
              <a:rPr lang="en-US" sz="1400" dirty="0" smtClean="0"/>
              <a:t>the</a:t>
            </a:r>
            <a:r>
              <a:rPr lang="en-US" sz="1400" dirty="0"/>
              <a:t> </a:t>
            </a:r>
            <a:r>
              <a:rPr lang="en-US" sz="1400" dirty="0" smtClean="0"/>
              <a:t>next</a:t>
            </a:r>
            <a:r>
              <a:rPr lang="en-US" sz="1400" dirty="0"/>
              <a:t> </a:t>
            </a:r>
            <a:r>
              <a:rPr lang="en-US" sz="1400" dirty="0" smtClean="0"/>
              <a:t>slide</a:t>
            </a:r>
            <a:r>
              <a:rPr lang="en-US" sz="1400" dirty="0"/>
              <a:t> </a:t>
            </a:r>
            <a:r>
              <a:rPr lang="en-US" sz="1400" dirty="0" smtClean="0"/>
              <a:t>to</a:t>
            </a:r>
            <a:r>
              <a:rPr lang="en-US" sz="1400" dirty="0"/>
              <a:t> </a:t>
            </a:r>
            <a:r>
              <a:rPr lang="en-US" sz="1400" dirty="0" smtClean="0"/>
              <a:t>see</a:t>
            </a:r>
            <a:r>
              <a:rPr lang="en-US" sz="1400" dirty="0"/>
              <a:t> h</a:t>
            </a:r>
            <a:r>
              <a:rPr lang="en-US" sz="1400" dirty="0" smtClean="0"/>
              <a:t>ow it</a:t>
            </a:r>
            <a:r>
              <a:rPr lang="en-US" sz="1400" dirty="0"/>
              <a:t> </a:t>
            </a:r>
            <a:r>
              <a:rPr lang="en-US" sz="1400" dirty="0" smtClean="0"/>
              <a:t>gets</a:t>
            </a:r>
            <a:r>
              <a:rPr lang="en-US" sz="1400" dirty="0"/>
              <a:t> </a:t>
            </a:r>
            <a:r>
              <a:rPr lang="en-US" sz="1400" dirty="0" smtClean="0"/>
              <a:t>added</a:t>
            </a:r>
            <a:r>
              <a:rPr lang="en-US" sz="1400" dirty="0"/>
              <a:t> </a:t>
            </a:r>
            <a:r>
              <a:rPr lang="en-US" sz="1400" dirty="0" smtClean="0"/>
              <a:t>to</a:t>
            </a:r>
            <a:r>
              <a:rPr lang="en-US" sz="1400" dirty="0"/>
              <a:t> </a:t>
            </a:r>
            <a:r>
              <a:rPr lang="en-US" sz="1400" dirty="0" smtClean="0"/>
              <a:t>the</a:t>
            </a:r>
            <a:r>
              <a:rPr lang="en-US" sz="1400" dirty="0"/>
              <a:t> </a:t>
            </a:r>
            <a:r>
              <a:rPr lang="en-US" sz="1400" dirty="0" smtClean="0"/>
              <a:t>grid.</a:t>
            </a:r>
          </a:p>
          <a:p>
            <a:endParaRPr lang="en-US" sz="1400" dirty="0" smtClean="0"/>
          </a:p>
          <a:p>
            <a:endParaRPr lang="en-US" sz="1400" dirty="0" smtClean="0"/>
          </a:p>
          <a:p>
            <a:r>
              <a:rPr lang="en-US" sz="1600" dirty="0" smtClean="0"/>
              <a:t>Ordering</a:t>
            </a:r>
            <a:r>
              <a:rPr lang="en-US" sz="1600" dirty="0"/>
              <a:t> </a:t>
            </a:r>
            <a:r>
              <a:rPr lang="en-US" sz="1600" dirty="0" smtClean="0"/>
              <a:t>of</a:t>
            </a:r>
            <a:r>
              <a:rPr lang="en-US" sz="1600" dirty="0"/>
              <a:t> </a:t>
            </a:r>
            <a:r>
              <a:rPr lang="en-US" sz="1600" dirty="0" smtClean="0"/>
              <a:t>fly out menu</a:t>
            </a:r>
            <a:r>
              <a:rPr lang="en-US" sz="1600" dirty="0"/>
              <a:t> </a:t>
            </a:r>
            <a:r>
              <a:rPr lang="en-US" sz="1600" dirty="0" smtClean="0"/>
              <a:t>is</a:t>
            </a:r>
            <a:r>
              <a:rPr lang="en-US" sz="1600" dirty="0"/>
              <a:t>:</a:t>
            </a:r>
          </a:p>
          <a:p>
            <a:pPr marL="285750" indent="-285750">
              <a:buFont typeface="Arial" panose="020B0604020202020204" pitchFamily="34" charset="0"/>
              <a:buChar char="•"/>
            </a:pPr>
            <a:r>
              <a:rPr lang="en-US" sz="1400" dirty="0" smtClean="0"/>
              <a:t>List of</a:t>
            </a:r>
            <a:r>
              <a:rPr lang="en-US" sz="1400" dirty="0"/>
              <a:t> </a:t>
            </a:r>
            <a:r>
              <a:rPr lang="en-US" sz="1400" dirty="0" smtClean="0"/>
              <a:t>hidden</a:t>
            </a:r>
            <a:r>
              <a:rPr lang="en-US" sz="1400" dirty="0"/>
              <a:t> </a:t>
            </a:r>
            <a:r>
              <a:rPr lang="en-US" sz="1400" dirty="0" smtClean="0"/>
              <a:t>columns</a:t>
            </a:r>
            <a:r>
              <a:rPr lang="en-US" sz="1400" dirty="0"/>
              <a:t> </a:t>
            </a:r>
            <a:r>
              <a:rPr lang="en-US" sz="1400" dirty="0" smtClean="0"/>
              <a:t>in</a:t>
            </a:r>
            <a:r>
              <a:rPr lang="en-US" sz="1400" dirty="0"/>
              <a:t> </a:t>
            </a:r>
            <a:r>
              <a:rPr lang="en-US" sz="1400" dirty="0" smtClean="0"/>
              <a:t>               alphabetical order.</a:t>
            </a:r>
            <a:endParaRPr lang="en-US" sz="1400" dirty="0"/>
          </a:p>
          <a:p>
            <a:pPr marL="285750" indent="-285750">
              <a:buFont typeface="Arial" panose="020B0604020202020204" pitchFamily="34" charset="0"/>
              <a:buChar char="•"/>
            </a:pPr>
            <a:r>
              <a:rPr lang="en-US" sz="1400" dirty="0" smtClean="0"/>
              <a:t>Followed by</a:t>
            </a:r>
            <a:r>
              <a:rPr lang="en-US" sz="1400" dirty="0"/>
              <a:t> </a:t>
            </a:r>
            <a:r>
              <a:rPr lang="en-US" sz="1400" dirty="0" smtClean="0"/>
              <a:t>list</a:t>
            </a:r>
            <a:r>
              <a:rPr lang="en-US" sz="1400" dirty="0"/>
              <a:t> </a:t>
            </a:r>
            <a:r>
              <a:rPr lang="en-US" sz="1400" dirty="0" smtClean="0"/>
              <a:t>of</a:t>
            </a:r>
            <a:r>
              <a:rPr lang="en-US" sz="1400" dirty="0"/>
              <a:t> </a:t>
            </a:r>
            <a:r>
              <a:rPr lang="en-US" sz="1400" dirty="0" smtClean="0"/>
              <a:t>visible</a:t>
            </a:r>
            <a:r>
              <a:rPr lang="en-US" sz="1400" dirty="0"/>
              <a:t> </a:t>
            </a:r>
            <a:r>
              <a:rPr lang="en-US" sz="1400" dirty="0" smtClean="0"/>
              <a:t>columns</a:t>
            </a:r>
            <a:r>
              <a:rPr lang="en-US" sz="1400" dirty="0"/>
              <a:t> </a:t>
            </a:r>
            <a:r>
              <a:rPr lang="en-US" sz="1400" dirty="0" smtClean="0"/>
              <a:t>displayed in</a:t>
            </a:r>
            <a:r>
              <a:rPr lang="en-US" sz="1400" dirty="0"/>
              <a:t> </a:t>
            </a:r>
            <a:r>
              <a:rPr lang="en-US" sz="1400" dirty="0" smtClean="0"/>
              <a:t>same</a:t>
            </a:r>
            <a:r>
              <a:rPr lang="en-US" sz="1400" dirty="0"/>
              <a:t> </a:t>
            </a:r>
            <a:r>
              <a:rPr lang="en-US" sz="1400" dirty="0" smtClean="0"/>
              <a:t>way</a:t>
            </a:r>
            <a:r>
              <a:rPr lang="en-US" sz="1400" dirty="0"/>
              <a:t> </a:t>
            </a:r>
            <a:r>
              <a:rPr lang="en-US" sz="1400" dirty="0" smtClean="0"/>
              <a:t>as</a:t>
            </a:r>
            <a:r>
              <a:rPr lang="en-US" sz="1400" dirty="0"/>
              <a:t> </a:t>
            </a:r>
            <a:r>
              <a:rPr lang="en-US" sz="1400" dirty="0" smtClean="0"/>
              <a:t>in</a:t>
            </a:r>
            <a:r>
              <a:rPr lang="en-US" sz="1400" dirty="0"/>
              <a:t> </a:t>
            </a:r>
            <a:r>
              <a:rPr lang="en-US" sz="1400" dirty="0" smtClean="0"/>
              <a:t>data</a:t>
            </a:r>
            <a:r>
              <a:rPr lang="en-US" sz="1400" dirty="0"/>
              <a:t> </a:t>
            </a:r>
            <a:r>
              <a:rPr lang="en-US" sz="1400" dirty="0" smtClean="0"/>
              <a:t>grid</a:t>
            </a:r>
            <a:endParaRPr lang="en-US" sz="1400" dirty="0">
              <a:latin typeface="Calibri" panose="020F0502020204030204" pitchFamily="34" charset="0"/>
            </a:endParaRPr>
          </a:p>
        </p:txBody>
      </p:sp>
      <p:sp>
        <p:nvSpPr>
          <p:cNvPr id="8" name="Oval 7"/>
          <p:cNvSpPr/>
          <p:nvPr/>
        </p:nvSpPr>
        <p:spPr>
          <a:xfrm>
            <a:off x="13846683" y="1549971"/>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9" name="TextBox 8"/>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10" name="Oval 9"/>
          <p:cNvSpPr/>
          <p:nvPr/>
        </p:nvSpPr>
        <p:spPr>
          <a:xfrm>
            <a:off x="4295775" y="364013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105989193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smtClean="0"/>
              <a:t>PAGE </a:t>
            </a:r>
            <a:fld id="{2DF8BFE8-1D9F-4A2A-92B2-2BB7D12945B2}" type="slidenum">
              <a:rPr lang="en-US" smtClean="0"/>
              <a:pPr/>
              <a:t>90</a:t>
            </a:fld>
            <a:endParaRPr lang="en-US" dirty="0"/>
          </a:p>
        </p:txBody>
      </p:sp>
      <p:sp>
        <p:nvSpPr>
          <p:cNvPr id="3" name="Rectangle 2"/>
          <p:cNvSpPr/>
          <p:nvPr/>
        </p:nvSpPr>
        <p:spPr>
          <a:xfrm>
            <a:off x="1257946" y="4432111"/>
            <a:ext cx="10058398" cy="584775"/>
          </a:xfrm>
          <a:prstGeom prst="rect">
            <a:avLst/>
          </a:prstGeom>
        </p:spPr>
        <p:txBody>
          <a:bodyPr wrap="square">
            <a:spAutoFit/>
          </a:bodyPr>
          <a:lstStyle/>
          <a:p>
            <a:r>
              <a:rPr lang="en-US" sz="3200" dirty="0" smtClean="0">
                <a:latin typeface="Segoe UI" panose="020B0502040204020203" pitchFamily="34" charset="0"/>
                <a:ea typeface="Segoe UI" panose="020B0502040204020203" pitchFamily="34" charset="0"/>
                <a:cs typeface="Segoe UI" panose="020B0502040204020203" pitchFamily="34" charset="0"/>
              </a:rPr>
              <a:t>Details- Option2</a:t>
            </a:r>
            <a:endParaRPr lang="en-US" sz="2000" dirty="0" smtClean="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7245643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91</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Tree>
    <p:extLst>
      <p:ext uri="{BB962C8B-B14F-4D97-AF65-F5344CB8AC3E}">
        <p14:creationId xmlns:p14="http://schemas.microsoft.com/office/powerpoint/2010/main" val="126673353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92</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spTree>
    <p:extLst>
      <p:ext uri="{BB962C8B-B14F-4D97-AF65-F5344CB8AC3E}">
        <p14:creationId xmlns:p14="http://schemas.microsoft.com/office/powerpoint/2010/main" val="385928307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smtClean="0"/>
              <a:t>PAGE </a:t>
            </a:r>
            <a:fld id="{2DF8BFE8-1D9F-4A2A-92B2-2BB7D12945B2}" type="slidenum">
              <a:rPr lang="en-US" smtClean="0"/>
              <a:pPr/>
              <a:t>93</a:t>
            </a:fld>
            <a:endParaRPr lang="en-US" dirty="0"/>
          </a:p>
        </p:txBody>
      </p:sp>
      <p:sp>
        <p:nvSpPr>
          <p:cNvPr id="3" name="Rectangle 2"/>
          <p:cNvSpPr/>
          <p:nvPr/>
        </p:nvSpPr>
        <p:spPr>
          <a:xfrm>
            <a:off x="1257946" y="4432111"/>
            <a:ext cx="10058398" cy="584775"/>
          </a:xfrm>
          <a:prstGeom prst="rect">
            <a:avLst/>
          </a:prstGeom>
        </p:spPr>
        <p:txBody>
          <a:bodyPr wrap="square">
            <a:spAutoFit/>
          </a:bodyPr>
          <a:lstStyle/>
          <a:p>
            <a:r>
              <a:rPr lang="en-US" sz="3200" dirty="0" smtClean="0">
                <a:latin typeface="Segoe UI" panose="020B0502040204020203" pitchFamily="34" charset="0"/>
                <a:ea typeface="Segoe UI" panose="020B0502040204020203" pitchFamily="34" charset="0"/>
                <a:cs typeface="Segoe UI" panose="020B0502040204020203" pitchFamily="34" charset="0"/>
              </a:rPr>
              <a:t>Parent Child Row</a:t>
            </a:r>
            <a:endParaRPr lang="en-US" sz="2000" dirty="0" smtClean="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9814368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94</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cxnSp>
        <p:nvCxnSpPr>
          <p:cNvPr id="5" name="Straight Connector 4"/>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227945" y="1292920"/>
            <a:ext cx="2907530" cy="3508653"/>
          </a:xfrm>
          <a:prstGeom prst="rect">
            <a:avLst/>
          </a:prstGeom>
        </p:spPr>
        <p:txBody>
          <a:bodyPr wrap="square">
            <a:spAutoFit/>
          </a:bodyPr>
          <a:lstStyle/>
          <a:p>
            <a:r>
              <a:rPr lang="en-US" sz="1400" b="1" dirty="0"/>
              <a:t>Parent--‐</a:t>
            </a:r>
            <a:r>
              <a:rPr lang="en-US" sz="1400" b="1" dirty="0" smtClean="0"/>
              <a:t>children Relationship</a:t>
            </a:r>
            <a:endParaRPr lang="en-US" sz="1400" b="1" dirty="0"/>
          </a:p>
          <a:p>
            <a:r>
              <a:rPr lang="en-US" sz="1400" b="1" dirty="0" smtClean="0"/>
              <a:t>In Data</a:t>
            </a:r>
            <a:r>
              <a:rPr lang="en-US" sz="1400" b="1" dirty="0"/>
              <a:t> </a:t>
            </a:r>
            <a:r>
              <a:rPr lang="en-US" sz="1400" b="1" dirty="0" smtClean="0"/>
              <a:t>Grid</a:t>
            </a:r>
            <a:endParaRPr lang="en-US" sz="1400" b="1" dirty="0">
              <a:solidFill>
                <a:srgbClr val="FF0000"/>
              </a:solidFill>
            </a:endParaRPr>
          </a:p>
          <a:p>
            <a:endParaRPr lang="en-US" sz="1400" b="1" dirty="0">
              <a:solidFill>
                <a:srgbClr val="FF0000"/>
              </a:solidFill>
            </a:endParaRPr>
          </a:p>
          <a:p>
            <a:r>
              <a:rPr lang="en-US" sz="1400" dirty="0" smtClean="0"/>
              <a:t>Children Row</a:t>
            </a:r>
            <a:r>
              <a:rPr lang="en-US" sz="1400" dirty="0"/>
              <a:t> </a:t>
            </a:r>
            <a:r>
              <a:rPr lang="en-US" sz="1400" dirty="0" smtClean="0"/>
              <a:t>component: By default, children</a:t>
            </a:r>
            <a:r>
              <a:rPr lang="en-US" sz="1400" dirty="0"/>
              <a:t> </a:t>
            </a:r>
            <a:r>
              <a:rPr lang="en-US" sz="1400" dirty="0" smtClean="0"/>
              <a:t>and</a:t>
            </a:r>
            <a:r>
              <a:rPr lang="en-US" sz="1400" dirty="0"/>
              <a:t> </a:t>
            </a:r>
            <a:r>
              <a:rPr lang="en-US" sz="1400" dirty="0" smtClean="0"/>
              <a:t>Grandchildren rows</a:t>
            </a:r>
            <a:r>
              <a:rPr lang="en-US" sz="1400" dirty="0"/>
              <a:t> </a:t>
            </a:r>
            <a:r>
              <a:rPr lang="en-US" sz="1400" dirty="0" smtClean="0"/>
              <a:t>will</a:t>
            </a:r>
            <a:r>
              <a:rPr lang="en-US" sz="1400" dirty="0"/>
              <a:t> </a:t>
            </a:r>
            <a:r>
              <a:rPr lang="en-US" sz="1400" dirty="0" smtClean="0"/>
              <a:t>be</a:t>
            </a:r>
            <a:r>
              <a:rPr lang="en-US" sz="1400" dirty="0"/>
              <a:t> </a:t>
            </a:r>
            <a:r>
              <a:rPr lang="en-US" sz="1400" dirty="0" smtClean="0"/>
              <a:t>collapsed.</a:t>
            </a:r>
          </a:p>
          <a:p>
            <a:endParaRPr lang="en-US" sz="1400" dirty="0"/>
          </a:p>
          <a:p>
            <a:r>
              <a:rPr lang="en-US" sz="1400" dirty="0" smtClean="0"/>
              <a:t>Child row</a:t>
            </a:r>
            <a:r>
              <a:rPr lang="en-US" sz="1400" dirty="0"/>
              <a:t> </a:t>
            </a:r>
            <a:r>
              <a:rPr lang="en-US" sz="1400" dirty="0" smtClean="0"/>
              <a:t>collapse/expand</a:t>
            </a:r>
            <a:endParaRPr lang="en-US" sz="1400" dirty="0"/>
          </a:p>
          <a:p>
            <a:r>
              <a:rPr lang="en-US" sz="1400" dirty="0" smtClean="0"/>
              <a:t>button: Upon</a:t>
            </a:r>
            <a:r>
              <a:rPr lang="en-US" sz="1400" dirty="0"/>
              <a:t> </a:t>
            </a:r>
            <a:r>
              <a:rPr lang="en-US" sz="1400" dirty="0" smtClean="0"/>
              <a:t>click, expands</a:t>
            </a:r>
            <a:r>
              <a:rPr lang="en-US" sz="1400" dirty="0"/>
              <a:t> </a:t>
            </a:r>
            <a:r>
              <a:rPr lang="en-US" sz="1400" dirty="0" smtClean="0"/>
              <a:t>to</a:t>
            </a:r>
            <a:r>
              <a:rPr lang="en-US" sz="1400" dirty="0"/>
              <a:t> </a:t>
            </a:r>
            <a:r>
              <a:rPr lang="en-US" sz="1400" dirty="0" smtClean="0"/>
              <a:t>Show child</a:t>
            </a:r>
            <a:r>
              <a:rPr lang="en-US" sz="1400" dirty="0"/>
              <a:t> </a:t>
            </a:r>
            <a:r>
              <a:rPr lang="en-US" sz="1400" dirty="0" smtClean="0"/>
              <a:t>rows</a:t>
            </a:r>
          </a:p>
          <a:p>
            <a:endParaRPr lang="en-US" sz="1400" dirty="0"/>
          </a:p>
          <a:p>
            <a:r>
              <a:rPr lang="en-US" sz="1400" dirty="0" smtClean="0"/>
              <a:t>Number of</a:t>
            </a:r>
            <a:r>
              <a:rPr lang="en-US" sz="1400" dirty="0"/>
              <a:t> </a:t>
            </a:r>
            <a:r>
              <a:rPr lang="en-US" sz="1400" dirty="0" smtClean="0"/>
              <a:t>child</a:t>
            </a:r>
            <a:r>
              <a:rPr lang="en-US" sz="1400" dirty="0"/>
              <a:t> </a:t>
            </a:r>
            <a:r>
              <a:rPr lang="en-US" sz="1400" dirty="0" smtClean="0"/>
              <a:t>rows</a:t>
            </a:r>
            <a:r>
              <a:rPr lang="en-US" sz="1400" dirty="0"/>
              <a:t> </a:t>
            </a:r>
            <a:r>
              <a:rPr lang="en-US" sz="1400" dirty="0" smtClean="0"/>
              <a:t>available</a:t>
            </a:r>
            <a:r>
              <a:rPr lang="en-US" sz="1400" dirty="0"/>
              <a:t> </a:t>
            </a:r>
            <a:r>
              <a:rPr lang="en-US" sz="1400" dirty="0" smtClean="0"/>
              <a:t>Within the</a:t>
            </a:r>
            <a:r>
              <a:rPr lang="en-US" sz="1400" dirty="0"/>
              <a:t> </a:t>
            </a:r>
            <a:r>
              <a:rPr lang="en-US" sz="1400" dirty="0" smtClean="0"/>
              <a:t>parent</a:t>
            </a:r>
            <a:r>
              <a:rPr lang="en-US" sz="1400" dirty="0"/>
              <a:t> </a:t>
            </a:r>
            <a:r>
              <a:rPr lang="en-US" sz="1400" dirty="0" smtClean="0"/>
              <a:t>row</a:t>
            </a:r>
            <a:endParaRPr lang="en-US" sz="1400" dirty="0"/>
          </a:p>
          <a:p>
            <a:endParaRPr lang="en-US" sz="1800" dirty="0" smtClean="0"/>
          </a:p>
          <a:p>
            <a:endParaRPr lang="en-US" sz="1800" dirty="0">
              <a:solidFill>
                <a:srgbClr val="FF0000"/>
              </a:solidFill>
            </a:endParaRPr>
          </a:p>
        </p:txBody>
      </p:sp>
      <p:sp>
        <p:nvSpPr>
          <p:cNvPr id="7" name="Oval 6"/>
          <p:cNvSpPr/>
          <p:nvPr/>
        </p:nvSpPr>
        <p:spPr>
          <a:xfrm>
            <a:off x="13846433" y="19827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8" name="Oval 7"/>
          <p:cNvSpPr/>
          <p:nvPr/>
        </p:nvSpPr>
        <p:spPr>
          <a:xfrm>
            <a:off x="13858494" y="2902623"/>
            <a:ext cx="265176" cy="24106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2</a:t>
            </a:r>
            <a:endParaRPr lang="en-US" sz="1600" dirty="0"/>
          </a:p>
        </p:txBody>
      </p:sp>
      <p:sp>
        <p:nvSpPr>
          <p:cNvPr id="9" name="TextBox 8"/>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10" name="Oval 9"/>
          <p:cNvSpPr/>
          <p:nvPr/>
        </p:nvSpPr>
        <p:spPr>
          <a:xfrm>
            <a:off x="3081972" y="405923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1" name="Oval 10"/>
          <p:cNvSpPr/>
          <p:nvPr/>
        </p:nvSpPr>
        <p:spPr>
          <a:xfrm>
            <a:off x="3081972" y="54879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2</a:t>
            </a:r>
            <a:endParaRPr lang="en-US" sz="1600" dirty="0"/>
          </a:p>
        </p:txBody>
      </p:sp>
    </p:spTree>
    <p:extLst>
      <p:ext uri="{BB962C8B-B14F-4D97-AF65-F5344CB8AC3E}">
        <p14:creationId xmlns:p14="http://schemas.microsoft.com/office/powerpoint/2010/main" val="320869201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95</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cxnSp>
        <p:nvCxnSpPr>
          <p:cNvPr id="5" name="Straight Arrow Connector 4"/>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4227945" y="1292920"/>
            <a:ext cx="3126606" cy="2092881"/>
          </a:xfrm>
          <a:prstGeom prst="rect">
            <a:avLst/>
          </a:prstGeom>
        </p:spPr>
        <p:txBody>
          <a:bodyPr wrap="square">
            <a:spAutoFit/>
          </a:bodyPr>
          <a:lstStyle/>
          <a:p>
            <a:endParaRPr lang="en-US" sz="1400" b="1" dirty="0" smtClean="0"/>
          </a:p>
          <a:p>
            <a:r>
              <a:rPr lang="en-US" sz="1400" b="1" dirty="0"/>
              <a:t>Parent--‐</a:t>
            </a:r>
            <a:r>
              <a:rPr lang="en-US" sz="1400" b="1" dirty="0" smtClean="0"/>
              <a:t>children Relationship</a:t>
            </a:r>
            <a:endParaRPr lang="en-US" sz="1400" b="1" dirty="0"/>
          </a:p>
          <a:p>
            <a:r>
              <a:rPr lang="en-US" sz="1400" b="1" dirty="0" smtClean="0"/>
              <a:t>In Data</a:t>
            </a:r>
            <a:r>
              <a:rPr lang="en-US" sz="1400" b="1" dirty="0"/>
              <a:t> </a:t>
            </a:r>
            <a:r>
              <a:rPr lang="en-US" sz="1400" b="1" dirty="0" smtClean="0"/>
              <a:t>Grid</a:t>
            </a:r>
            <a:endParaRPr lang="en-US" sz="1400" b="1" dirty="0">
              <a:solidFill>
                <a:srgbClr val="FF0000"/>
              </a:solidFill>
            </a:endParaRPr>
          </a:p>
          <a:p>
            <a:endParaRPr lang="en-US" sz="1400" b="1" dirty="0">
              <a:solidFill>
                <a:srgbClr val="FF0000"/>
              </a:solidFill>
            </a:endParaRPr>
          </a:p>
          <a:p>
            <a:r>
              <a:rPr lang="en-US" sz="1400" dirty="0" smtClean="0"/>
              <a:t>Children/grandchildren rows</a:t>
            </a:r>
            <a:endParaRPr lang="en-US" sz="1400" dirty="0"/>
          </a:p>
          <a:p>
            <a:r>
              <a:rPr lang="en-US" sz="1400" dirty="0" smtClean="0"/>
              <a:t>Will have</a:t>
            </a:r>
            <a:r>
              <a:rPr lang="en-US" sz="1400" dirty="0"/>
              <a:t> </a:t>
            </a:r>
            <a:r>
              <a:rPr lang="en-US" sz="1400" dirty="0" smtClean="0"/>
              <a:t>different</a:t>
            </a:r>
            <a:r>
              <a:rPr lang="en-US" sz="1400" dirty="0"/>
              <a:t> </a:t>
            </a:r>
            <a:r>
              <a:rPr lang="en-US" sz="1400" dirty="0" smtClean="0"/>
              <a:t>background</a:t>
            </a:r>
            <a:endParaRPr lang="en-US" sz="1400" dirty="0"/>
          </a:p>
          <a:p>
            <a:r>
              <a:rPr lang="en-US" sz="1400" dirty="0" smtClean="0"/>
              <a:t>Color to</a:t>
            </a:r>
            <a:r>
              <a:rPr lang="en-US" sz="1400" dirty="0"/>
              <a:t> </a:t>
            </a:r>
            <a:r>
              <a:rPr lang="en-US" sz="1400" dirty="0" smtClean="0"/>
              <a:t>separate</a:t>
            </a:r>
            <a:r>
              <a:rPr lang="en-US" sz="1400" dirty="0"/>
              <a:t> </a:t>
            </a:r>
            <a:r>
              <a:rPr lang="en-US" sz="1400" dirty="0" smtClean="0"/>
              <a:t>from</a:t>
            </a:r>
            <a:r>
              <a:rPr lang="en-US" sz="1400" dirty="0"/>
              <a:t> </a:t>
            </a:r>
            <a:r>
              <a:rPr lang="en-US" sz="1400" dirty="0" smtClean="0"/>
              <a:t>the</a:t>
            </a:r>
            <a:r>
              <a:rPr lang="en-US" sz="1400" dirty="0"/>
              <a:t> </a:t>
            </a:r>
            <a:r>
              <a:rPr lang="en-US" sz="1400" dirty="0" smtClean="0"/>
              <a:t>rest</a:t>
            </a:r>
            <a:endParaRPr lang="en-US" sz="1400" dirty="0"/>
          </a:p>
          <a:p>
            <a:r>
              <a:rPr lang="en-US" sz="1400" dirty="0" smtClean="0"/>
              <a:t>Of data</a:t>
            </a:r>
            <a:r>
              <a:rPr lang="en-US" sz="1400" dirty="0"/>
              <a:t> </a:t>
            </a:r>
            <a:r>
              <a:rPr lang="en-US" sz="1400" dirty="0" smtClean="0"/>
              <a:t>grid</a:t>
            </a:r>
            <a:r>
              <a:rPr lang="en-US" sz="1400" dirty="0"/>
              <a:t> </a:t>
            </a:r>
            <a:r>
              <a:rPr lang="en-US" sz="1400" dirty="0" smtClean="0"/>
              <a:t>rows.</a:t>
            </a:r>
          </a:p>
          <a:p>
            <a:endParaRPr lang="en-US" sz="1800" dirty="0" smtClean="0">
              <a:solidFill>
                <a:srgbClr val="FF0000"/>
              </a:solidFill>
            </a:endParaRPr>
          </a:p>
        </p:txBody>
      </p:sp>
      <p:sp>
        <p:nvSpPr>
          <p:cNvPr id="8" name="Oval 7"/>
          <p:cNvSpPr/>
          <p:nvPr/>
        </p:nvSpPr>
        <p:spPr>
          <a:xfrm>
            <a:off x="13898499" y="1616460"/>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9" name="TextBox 8"/>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
        <p:nvSpPr>
          <p:cNvPr id="10" name="Oval 9"/>
          <p:cNvSpPr/>
          <p:nvPr/>
        </p:nvSpPr>
        <p:spPr>
          <a:xfrm>
            <a:off x="3081972" y="5487987"/>
            <a:ext cx="265176" cy="2651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Tree>
    <p:extLst>
      <p:ext uri="{BB962C8B-B14F-4D97-AF65-F5344CB8AC3E}">
        <p14:creationId xmlns:p14="http://schemas.microsoft.com/office/powerpoint/2010/main" val="233711397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smtClean="0"/>
              <a:t>PAGE </a:t>
            </a:r>
            <a:fld id="{2DF8BFE8-1D9F-4A2A-92B2-2BB7D12945B2}" type="slidenum">
              <a:rPr lang="en-US" smtClean="0"/>
              <a:pPr/>
              <a:t>96</a:t>
            </a:fld>
            <a:endParaRPr lang="en-US" dirty="0"/>
          </a:p>
        </p:txBody>
      </p:sp>
      <p:sp>
        <p:nvSpPr>
          <p:cNvPr id="3" name="Rectangle 2"/>
          <p:cNvSpPr/>
          <p:nvPr/>
        </p:nvSpPr>
        <p:spPr>
          <a:xfrm>
            <a:off x="1257946" y="4432111"/>
            <a:ext cx="10058398" cy="584775"/>
          </a:xfrm>
          <a:prstGeom prst="rect">
            <a:avLst/>
          </a:prstGeom>
        </p:spPr>
        <p:txBody>
          <a:bodyPr wrap="square">
            <a:spAutoFit/>
          </a:bodyPr>
          <a:lstStyle/>
          <a:p>
            <a:r>
              <a:rPr lang="en-US" sz="3200" dirty="0" smtClean="0">
                <a:latin typeface="Segoe UI" panose="020B0502040204020203" pitchFamily="34" charset="0"/>
                <a:ea typeface="Segoe UI" panose="020B0502040204020203" pitchFamily="34" charset="0"/>
                <a:cs typeface="Segoe UI" panose="020B0502040204020203" pitchFamily="34" charset="0"/>
              </a:rPr>
              <a:t>Move </a:t>
            </a:r>
            <a:r>
              <a:rPr lang="en-US" sz="3200" dirty="0">
                <a:latin typeface="Segoe UI" panose="020B0502040204020203" pitchFamily="34" charset="0"/>
                <a:ea typeface="Segoe UI" panose="020B0502040204020203" pitchFamily="34" charset="0"/>
                <a:cs typeface="Segoe UI" panose="020B0502040204020203" pitchFamily="34" charset="0"/>
              </a:rPr>
              <a:t>Column </a:t>
            </a:r>
            <a:endParaRPr lang="en-US" sz="3200"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2658896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97</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cxnSp>
        <p:nvCxnSpPr>
          <p:cNvPr id="5" name="Straight Arrow Connector 4"/>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Tree>
    <p:extLst>
      <p:ext uri="{BB962C8B-B14F-4D97-AF65-F5344CB8AC3E}">
        <p14:creationId xmlns:p14="http://schemas.microsoft.com/office/powerpoint/2010/main" val="127126621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98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cxnSp>
        <p:nvCxnSpPr>
          <p:cNvPr id="5" name="Straight Arrow Connector 4"/>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Tree>
    <p:extLst>
      <p:ext uri="{BB962C8B-B14F-4D97-AF65-F5344CB8AC3E}">
        <p14:creationId xmlns:p14="http://schemas.microsoft.com/office/powerpoint/2010/main" val="10481439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a:spLocks noGrp="1"/>
          </p:cNvSpPr>
          <p:nvPr>
            <p:ph type="sldNum" sz="quarter" idx="4"/>
          </p:nvPr>
        </p:nvSpPr>
        <p:spPr>
          <a:xfrm>
            <a:off x="1057275" y="150875"/>
            <a:ext cx="4049395" cy="519458"/>
          </a:xfrm>
        </p:spPr>
        <p:txBody>
          <a:bodyPr/>
          <a:lstStyle/>
          <a:p>
            <a:r>
              <a:rPr lang="en-US" dirty="0" smtClean="0"/>
              <a:t>PAGE </a:t>
            </a:r>
            <a:fld id="{2DF8BFE8-1D9F-4A2A-92B2-2BB7D12945B2}" type="slidenum">
              <a:rPr lang="en-US" smtClean="0"/>
              <a:pPr/>
              <a:t>99</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184211"/>
            <a:ext cx="13395960" cy="8037576"/>
          </a:xfrm>
          <a:prstGeom prst="rect">
            <a:avLst/>
          </a:prstGeom>
          <a:ln>
            <a:solidFill>
              <a:schemeClr val="bg1">
                <a:lumMod val="95000"/>
              </a:schemeClr>
            </a:solidFill>
          </a:ln>
        </p:spPr>
      </p:pic>
      <p:cxnSp>
        <p:nvCxnSpPr>
          <p:cNvPr id="5" name="Straight Arrow Connector 4"/>
          <p:cNvCxnSpPr/>
          <p:nvPr/>
        </p:nvCxnSpPr>
        <p:spPr>
          <a:xfrm>
            <a:off x="11589019" y="1494345"/>
            <a:ext cx="0" cy="1221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3706475" y="1277937"/>
            <a:ext cx="3648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725524" y="847080"/>
            <a:ext cx="3629025" cy="400110"/>
          </a:xfrm>
          <a:prstGeom prst="rect">
            <a:avLst/>
          </a:prstGeom>
          <a:noFill/>
        </p:spPr>
        <p:txBody>
          <a:bodyPr wrap="square" rtlCol="0">
            <a:spAutoFit/>
          </a:bodyPr>
          <a:lstStyle/>
          <a:p>
            <a:r>
              <a:rPr lang="en-US" sz="2000" b="1" dirty="0" smtClean="0">
                <a:solidFill>
                  <a:schemeClr val="tx1">
                    <a:lumMod val="65000"/>
                    <a:lumOff val="35000"/>
                  </a:schemeClr>
                </a:solidFill>
              </a:rPr>
              <a:t>Interaction Notes</a:t>
            </a:r>
            <a:endParaRPr lang="en-US" sz="2000" b="1" dirty="0">
              <a:solidFill>
                <a:schemeClr val="tx1">
                  <a:lumMod val="65000"/>
                  <a:lumOff val="35000"/>
                </a:schemeClr>
              </a:solidFill>
            </a:endParaRPr>
          </a:p>
        </p:txBody>
      </p:sp>
    </p:spTree>
    <p:extLst>
      <p:ext uri="{BB962C8B-B14F-4D97-AF65-F5344CB8AC3E}">
        <p14:creationId xmlns:p14="http://schemas.microsoft.com/office/powerpoint/2010/main" val="24063810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15821</TotalTime>
  <Words>2000</Words>
  <Application>Microsoft Office PowerPoint</Application>
  <PresentationFormat>Custom</PresentationFormat>
  <Paragraphs>578</Paragraphs>
  <Slides>100</Slides>
  <Notes>0</Notes>
  <HiddenSlides>0</HiddenSlides>
  <MMClips>0</MMClip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Shinde, Sushilkumar (Cognizant)</dc:creator>
  <cp:lastModifiedBy>Windows User</cp:lastModifiedBy>
  <cp:revision>821</cp:revision>
  <dcterms:created xsi:type="dcterms:W3CDTF">2006-08-16T00:00:00Z</dcterms:created>
  <dcterms:modified xsi:type="dcterms:W3CDTF">2015-08-17T11:48:02Z</dcterms:modified>
</cp:coreProperties>
</file>